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3"/>
  </p:notesMasterIdLst>
  <p:handoutMasterIdLst>
    <p:handoutMasterId r:id="rId44"/>
  </p:handoutMasterIdLst>
  <p:sldIdLst>
    <p:sldId id="261" r:id="rId2"/>
    <p:sldId id="306" r:id="rId3"/>
    <p:sldId id="269" r:id="rId4"/>
    <p:sldId id="304" r:id="rId5"/>
    <p:sldId id="305" r:id="rId6"/>
    <p:sldId id="270" r:id="rId7"/>
    <p:sldId id="289" r:id="rId8"/>
    <p:sldId id="287" r:id="rId9"/>
    <p:sldId id="288" r:id="rId10"/>
    <p:sldId id="272" r:id="rId11"/>
    <p:sldId id="310" r:id="rId12"/>
    <p:sldId id="311" r:id="rId13"/>
    <p:sldId id="312" r:id="rId14"/>
    <p:sldId id="278" r:id="rId15"/>
    <p:sldId id="279" r:id="rId16"/>
    <p:sldId id="277" r:id="rId17"/>
    <p:sldId id="301" r:id="rId18"/>
    <p:sldId id="302" r:id="rId19"/>
    <p:sldId id="303" r:id="rId20"/>
    <p:sldId id="276" r:id="rId21"/>
    <p:sldId id="309" r:id="rId22"/>
    <p:sldId id="280" r:id="rId23"/>
    <p:sldId id="282" r:id="rId24"/>
    <p:sldId id="283" r:id="rId25"/>
    <p:sldId id="291" r:id="rId26"/>
    <p:sldId id="273" r:id="rId27"/>
    <p:sldId id="290" r:id="rId28"/>
    <p:sldId id="293" r:id="rId29"/>
    <p:sldId id="294" r:id="rId30"/>
    <p:sldId id="295" r:id="rId31"/>
    <p:sldId id="296" r:id="rId32"/>
    <p:sldId id="297" r:id="rId33"/>
    <p:sldId id="298" r:id="rId34"/>
    <p:sldId id="300" r:id="rId35"/>
    <p:sldId id="299" r:id="rId36"/>
    <p:sldId id="307" r:id="rId37"/>
    <p:sldId id="308" r:id="rId38"/>
    <p:sldId id="274" r:id="rId39"/>
    <p:sldId id="286" r:id="rId40"/>
    <p:sldId id="292" r:id="rId41"/>
    <p:sldId id="275" r:id="rId42"/>
  </p:sldIdLst>
  <p:sldSz cx="12192000" cy="6858000"/>
  <p:notesSz cx="7010400" cy="9296400"/>
  <p:defaultTextStyle>
    <a:defPPr>
      <a:defRPr lang="en-US"/>
    </a:defPPr>
    <a:lvl1pPr algn="l" defTabSz="457200"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BFBF"/>
    <a:srgbClr val="E7E7E7"/>
    <a:srgbClr val="CD6209"/>
    <a:srgbClr val="F57B17"/>
    <a:srgbClr val="FFCC66"/>
    <a:srgbClr val="FFCC00"/>
    <a:srgbClr val="FFFF99"/>
    <a:srgbClr val="FAFCE8"/>
    <a:srgbClr val="F8FBE9"/>
    <a:srgbClr val="F7F8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1E3246-6E5B-49A7-998C-901A9265E735}" v="1" dt="2022-06-28T17:07:35.32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15" autoAdjust="0"/>
    <p:restoredTop sz="94660"/>
  </p:normalViewPr>
  <p:slideViewPr>
    <p:cSldViewPr snapToGrid="0" snapToObjects="1">
      <p:cViewPr varScale="1">
        <p:scale>
          <a:sx n="88" d="100"/>
          <a:sy n="88" d="100"/>
        </p:scale>
        <p:origin x="451" y="62"/>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59F7BD3-CF77-4563-A682-3E249C3861FA}" type="datetimeFigureOut">
              <a:rPr lang="en-US" smtClean="0"/>
              <a:t>6/28/2022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97EEBC89-2D0F-4F0E-8DB7-7FC0711EF3AD}" type="slidenum">
              <a:rPr lang="en-US" smtClean="0"/>
              <a:t>‹#›</a:t>
            </a:fld>
            <a:endParaRPr lang="en-US"/>
          </a:p>
        </p:txBody>
      </p:sp>
    </p:spTree>
    <p:extLst>
      <p:ext uri="{BB962C8B-B14F-4D97-AF65-F5344CB8AC3E}">
        <p14:creationId xmlns:p14="http://schemas.microsoft.com/office/powerpoint/2010/main" val="42063154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29D76F7-181E-4374-A022-3AD09F9DCEDB}" type="datetimeFigureOut">
              <a:rPr lang="en-US" smtClean="0"/>
              <a:pPr/>
              <a:t>6/28/2022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0E5C103-8E0B-4174-862D-49B971B9C6F0}" type="slidenum">
              <a:rPr lang="en-US" smtClean="0"/>
              <a:pPr/>
              <a:t>‹#›</a:t>
            </a:fld>
            <a:endParaRPr lang="en-US" dirty="0"/>
          </a:p>
        </p:txBody>
      </p:sp>
    </p:spTree>
    <p:extLst>
      <p:ext uri="{BB962C8B-B14F-4D97-AF65-F5344CB8AC3E}">
        <p14:creationId xmlns:p14="http://schemas.microsoft.com/office/powerpoint/2010/main" val="2569752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Developed 2000, updated</a:t>
            </a:r>
            <a:r>
              <a:rPr lang="en-US" baseline="0" dirty="0"/>
              <a:t> 2013 (enhanced CLAS) standards </a:t>
            </a:r>
            <a:endParaRPr lang="en-US" dirty="0"/>
          </a:p>
        </p:txBody>
      </p:sp>
      <p:sp>
        <p:nvSpPr>
          <p:cNvPr id="4" name="Slide Number Placeholder 3"/>
          <p:cNvSpPr>
            <a:spLocks noGrp="1"/>
          </p:cNvSpPr>
          <p:nvPr>
            <p:ph type="sldNum" sz="quarter" idx="10"/>
          </p:nvPr>
        </p:nvSpPr>
        <p:spPr/>
        <p:txBody>
          <a:bodyPr/>
          <a:lstStyle/>
          <a:p>
            <a:fld id="{20E5C103-8E0B-4174-862D-49B971B9C6F0}" type="slidenum">
              <a:rPr lang="en-US" smtClean="0"/>
              <a:pPr/>
              <a:t>10</a:t>
            </a:fld>
            <a:endParaRPr lang="en-US" dirty="0"/>
          </a:p>
        </p:txBody>
      </p:sp>
    </p:spTree>
    <p:extLst>
      <p:ext uri="{BB962C8B-B14F-4D97-AF65-F5344CB8AC3E}">
        <p14:creationId xmlns:p14="http://schemas.microsoft.com/office/powerpoint/2010/main" val="831735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What</a:t>
            </a:r>
          </a:p>
        </p:txBody>
      </p:sp>
      <p:sp>
        <p:nvSpPr>
          <p:cNvPr id="4" name="Slide Number Placeholder 3"/>
          <p:cNvSpPr>
            <a:spLocks noGrp="1"/>
          </p:cNvSpPr>
          <p:nvPr>
            <p:ph type="sldNum" sz="quarter" idx="10"/>
          </p:nvPr>
        </p:nvSpPr>
        <p:spPr/>
        <p:txBody>
          <a:bodyPr/>
          <a:lstStyle/>
          <a:p>
            <a:fld id="{20E5C103-8E0B-4174-862D-49B971B9C6F0}" type="slidenum">
              <a:rPr lang="en-US" smtClean="0"/>
              <a:pPr/>
              <a:t>28</a:t>
            </a:fld>
            <a:endParaRPr lang="en-US" dirty="0"/>
          </a:p>
        </p:txBody>
      </p:sp>
    </p:spTree>
    <p:extLst>
      <p:ext uri="{BB962C8B-B14F-4D97-AF65-F5344CB8AC3E}">
        <p14:creationId xmlns:p14="http://schemas.microsoft.com/office/powerpoint/2010/main" val="1891691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A8F8D385-2989-40EE-8ECF-5866A6934530}" type="datetimeFigureOut">
              <a:rPr lang="en-US"/>
              <a:pPr/>
              <a:t>6/28/2022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F2446E74-5883-48D5-8390-F036999980D6}"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E08752EC-DD69-45DA-8DAB-3FACD6E19402}" type="datetimeFigureOut">
              <a:rPr lang="en-US"/>
              <a:pPr/>
              <a:t>6/28/2022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8A00BBE5-C957-4163-913B-AA6F81322703}"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1B33AC9-60A5-4FF1-9C43-E5AAFF1406FB}" type="datetimeFigureOut">
              <a:rPr lang="en-US"/>
              <a:pPr/>
              <a:t>6/28/2022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0BC6B015-A3D6-4FBF-8CD0-CEAE75669D77}"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3BA1BD22-80D7-4A99-AAD2-A462DA4D7890}" type="datetimeFigureOut">
              <a:rPr lang="en-US"/>
              <a:pPr/>
              <a:t>6/28/2022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D7AF569D-B33F-45EF-BF92-E09261318F8B}"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23B0DFB2-23A0-4B4D-AFC7-1A2CF84F9207}" type="datetimeFigureOut">
              <a:rPr lang="en-US"/>
              <a:pPr/>
              <a:t>6/28/2022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F6D29CCB-2177-4410-8480-92DFB667ECAD}"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EB16039D-D930-43C3-824B-2F558B1C8389}" type="datetimeFigureOut">
              <a:rPr lang="en-US"/>
              <a:pPr/>
              <a:t>6/28/2022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447B236C-1496-42D8-92DD-B3C9DADF97F0}"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05CE074B-4DAF-44FD-9E71-F8C2C0082987}" type="datetimeFigureOut">
              <a:rPr lang="en-US"/>
              <a:pPr/>
              <a:t>6/28/2022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fld id="{82F2CA6F-9847-44D0-9448-0DBE682F1B7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CE2111AA-138D-4BFD-956B-A1E19A2BB003}" type="datetimeFigureOut">
              <a:rPr lang="en-US"/>
              <a:pPr/>
              <a:t>6/28/2022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fld id="{58C7F2E5-9134-495E-B121-1B96FC0CAE23}"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8C6B4893-9831-4966-B0B0-E9D1E519D753}" type="datetimeFigureOut">
              <a:rPr lang="en-US"/>
              <a:pPr/>
              <a:t>6/28/2022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fld id="{050756C6-07D9-47B5-8506-9E855428ACC1}"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96C7342F-2FA2-4A04-B57E-2E37208E1DBD}" type="datetimeFigureOut">
              <a:rPr lang="en-US"/>
              <a:pPr/>
              <a:t>6/28/2022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AD6C271F-FDFD-41D3-8335-1B7569CE25A2}"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14044F97-1892-422F-AFF1-95FF2D1629D5}" type="datetimeFigureOut">
              <a:rPr lang="en-US"/>
              <a:pPr/>
              <a:t>6/28/2022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AF4DA081-8095-44A2-9616-D2C1902EDE01}"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E4E12E50-A188-44A4-86DF-4EB7A2C59090}" type="datetimeFigureOut">
              <a:rPr lang="en-US"/>
              <a:pPr/>
              <a:t>6/28/2022</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AEFE1B4F-2218-43D8-ADA5-93BECB47F4FC}"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defRPr sz="4400" kern="1200">
          <a:solidFill>
            <a:schemeClr val="tx1"/>
          </a:solidFill>
          <a:latin typeface="+mj-lt"/>
          <a:ea typeface="MS PGothic" pitchFamily="34" charset="-128"/>
          <a:cs typeface="+mj-cs"/>
        </a:defRPr>
      </a:lvl1pPr>
      <a:lvl2pPr algn="ctr" defTabSz="457200" rtl="0" fontAlgn="base">
        <a:spcBef>
          <a:spcPct val="0"/>
        </a:spcBef>
        <a:spcAft>
          <a:spcPct val="0"/>
        </a:spcAft>
        <a:defRPr sz="4400">
          <a:solidFill>
            <a:schemeClr val="tx1"/>
          </a:solidFill>
          <a:latin typeface="Calibri" pitchFamily="34" charset="0"/>
          <a:ea typeface="MS PGothic" pitchFamily="34" charset="-128"/>
        </a:defRPr>
      </a:lvl2pPr>
      <a:lvl3pPr algn="ctr" defTabSz="457200" rtl="0" fontAlgn="base">
        <a:spcBef>
          <a:spcPct val="0"/>
        </a:spcBef>
        <a:spcAft>
          <a:spcPct val="0"/>
        </a:spcAft>
        <a:defRPr sz="4400">
          <a:solidFill>
            <a:schemeClr val="tx1"/>
          </a:solidFill>
          <a:latin typeface="Calibri" pitchFamily="34" charset="0"/>
          <a:ea typeface="MS PGothic" pitchFamily="34" charset="-128"/>
        </a:defRPr>
      </a:lvl3pPr>
      <a:lvl4pPr algn="ctr" defTabSz="457200" rtl="0" fontAlgn="base">
        <a:spcBef>
          <a:spcPct val="0"/>
        </a:spcBef>
        <a:spcAft>
          <a:spcPct val="0"/>
        </a:spcAft>
        <a:defRPr sz="4400">
          <a:solidFill>
            <a:schemeClr val="tx1"/>
          </a:solidFill>
          <a:latin typeface="Calibri" pitchFamily="34" charset="0"/>
          <a:ea typeface="MS PGothic" pitchFamily="34" charset="-128"/>
        </a:defRPr>
      </a:lvl4pPr>
      <a:lvl5pPr algn="ctr" defTabSz="457200" rtl="0" fontAlgn="base">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fontAlgn="base">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fontAlgn="base">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fontAlgn="base">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fontAlgn="base">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fontAlgn="base">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nursingworld.org/MainMenuCategories/EthicsStandards/CodeofEthicsforNurses/Code-of-Ethics-For-Nurses.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nso.com/Learning/Artifacts/Articles/Creating-Inclusiveness-for-Transgender-Patients" TargetMode="External"/><Relationship Id="rId2" Type="http://schemas.openxmlformats.org/officeDocument/2006/relationships/hyperlink" Target="https://www.upi.com/Top_News/US/2021/07/30/transgender-pronouns-California-nursing-homes-lawsuit/4341627575533/"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s.surveyplanet.com/meiitzd6"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s.surveyplanet.com/3p6j2gx8"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www.eeoc.gov/regulations-related-age-discrimination" TargetMode="External"/><Relationship Id="rId3" Type="http://schemas.openxmlformats.org/officeDocument/2006/relationships/hyperlink" Target="https://www.ada.gov/pubs/adastatute08.htm" TargetMode="External"/><Relationship Id="rId7" Type="http://schemas.openxmlformats.org/officeDocument/2006/relationships/hyperlink" Target="https://www.law.cornell.edu/wex/equal_protection" TargetMode="External"/><Relationship Id="rId2" Type="http://schemas.openxmlformats.org/officeDocument/2006/relationships/hyperlink" Target="https://www.aacnnursing.org/Diversity-Equity-and-Inclusion/Publications-on-Diversity/Position-Statement" TargetMode="External"/><Relationship Id="rId1" Type="http://schemas.openxmlformats.org/officeDocument/2006/relationships/slideLayout" Target="../slideLayouts/slideLayout2.xml"/><Relationship Id="rId6" Type="http://schemas.openxmlformats.org/officeDocument/2006/relationships/hyperlink" Target="https://npin.cdc.gov/pages/cultural-competence#what" TargetMode="External"/><Relationship Id="rId5" Type="http://schemas.openxmlformats.org/officeDocument/2006/relationships/hyperlink" Target="https://doi.org/10.3912/OJIN.Vol24No03PoSCol01" TargetMode="External"/><Relationship Id="rId4" Type="http://schemas.openxmlformats.org/officeDocument/2006/relationships/hyperlink" Target="https://www.nursingworld.org/practice-policy/nursing-excellence/ethics/"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ww.merriam-webster.com/dictionary/diversity" TargetMode="External"/><Relationship Id="rId7" Type="http://schemas.openxmlformats.org/officeDocument/2006/relationships/hyperlink" Target="https://thinkculturalhealth.hhs.gov/assets/pdfs/AnImplementationChecklistfortheNationalCLASStandards.pdf" TargetMode="External"/><Relationship Id="rId2" Type="http://schemas.openxmlformats.org/officeDocument/2006/relationships/hyperlink" Target="https://doi.org/10.3912/OJIN.Vol22No01PPT20" TargetMode="External"/><Relationship Id="rId1" Type="http://schemas.openxmlformats.org/officeDocument/2006/relationships/slideLayout" Target="../slideLayouts/slideLayout2.xml"/><Relationship Id="rId6" Type="http://schemas.openxmlformats.org/officeDocument/2006/relationships/hyperlink" Target="https://www.nln.org/education/teaching-resources/professional-development-programsteaching-resources/hallmarks-of-excellence-%C2%A9-dffbb05c-7836-6c70-9642-ff00005f0421" TargetMode="External"/><Relationship Id="rId5" Type="http://schemas.openxmlformats.org/officeDocument/2006/relationships/hyperlink" Target="https://www.ncsbn.org/15924.htm#:~:text=On%20May%2011%2C%202021%2C%20the,the%20%E2%80%9CFON%20Report%E2%80%9D).&amp;text=The%20Future%20of%20Nursing%3A%20Leading%20Change%2C%20Advancing%20Health" TargetMode="External"/><Relationship Id="rId4" Type="http://schemas.openxmlformats.org/officeDocument/2006/relationships/hyperlink" Target="https://doi.org/10.17226/25982"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merriam-webster.com/dictionary/divers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sgp.fas.org/crs/misc/R43830.pdf" TargetMode="External"/><Relationship Id="rId7" Type="http://schemas.openxmlformats.org/officeDocument/2006/relationships/hyperlink" Target="https://www.dol.gov/agencies/oasam/civil-rights-center/statutes/civil-rights-act-of-1964" TargetMode="External"/><Relationship Id="rId2" Type="http://schemas.openxmlformats.org/officeDocument/2006/relationships/hyperlink" Target="https://www.minorityhealth.hhs.gov/omh/browse.aspx?lvl=2&amp;lvlid=53" TargetMode="External"/><Relationship Id="rId1" Type="http://schemas.openxmlformats.org/officeDocument/2006/relationships/slideLayout" Target="../slideLayouts/slideLayout2.xml"/><Relationship Id="rId6" Type="http://schemas.openxmlformats.org/officeDocument/2006/relationships/hyperlink" Target="https://unsplash.com/s/photos/iceberg-underwater" TargetMode="External"/><Relationship Id="rId5" Type="http://schemas.openxmlformats.org/officeDocument/2006/relationships/hyperlink" Target="http://transculturalcare.net/the-process-of-cultural-competence-in-the-delivery-of-healthcare-services/" TargetMode="External"/><Relationship Id="rId4" Type="http://schemas.openxmlformats.org/officeDocument/2006/relationships/hyperlink" Target="https://www.whitehouse.gov/briefing-room/statements-releases/2021/12/03/fact-sheet-advancing-disability-inclusive-democracy-in-the-united-states-and-globally/"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aacnnursing.org/News-Information/Position-Statements-White-Papers/Diversit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minorityhealth.hhs.gov/omh/browse.aspx?lvl=2&amp;lvlid=5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30680" y="308610"/>
            <a:ext cx="8915400" cy="1101090"/>
          </a:xfrm>
        </p:spPr>
        <p:txBody>
          <a:bodyPr/>
          <a:lstStyle/>
          <a:p>
            <a:r>
              <a:rPr lang="en-US" sz="3600" dirty="0">
                <a:solidFill>
                  <a:schemeClr val="tx1">
                    <a:lumMod val="85000"/>
                    <a:lumOff val="15000"/>
                  </a:schemeClr>
                </a:solidFill>
              </a:rPr>
              <a:t>Diversity: Legal, Ethical &amp; Regulatory Considerations for Nurses</a:t>
            </a:r>
          </a:p>
        </p:txBody>
      </p:sp>
      <p:sp>
        <p:nvSpPr>
          <p:cNvPr id="3" name="Subtitle 2"/>
          <p:cNvSpPr>
            <a:spLocks noGrp="1"/>
          </p:cNvSpPr>
          <p:nvPr>
            <p:ph type="subTitle" idx="1"/>
          </p:nvPr>
        </p:nvSpPr>
        <p:spPr>
          <a:xfrm>
            <a:off x="1857103" y="2240280"/>
            <a:ext cx="8582297" cy="2453640"/>
          </a:xfrm>
        </p:spPr>
        <p:txBody>
          <a:bodyPr/>
          <a:lstStyle/>
          <a:p>
            <a:r>
              <a:rPr lang="en-US" b="1" dirty="0">
                <a:solidFill>
                  <a:schemeClr val="tx1">
                    <a:lumMod val="65000"/>
                    <a:lumOff val="35000"/>
                  </a:schemeClr>
                </a:solidFill>
              </a:rPr>
              <a:t>Presented by: Dr. Ruth L.M. Burkhart, DNP, MSN, MA, RN-BC, LPCC</a:t>
            </a:r>
          </a:p>
          <a:p>
            <a:endParaRPr lang="en-US" b="1" dirty="0">
              <a:solidFill>
                <a:schemeClr val="tx1">
                  <a:lumMod val="65000"/>
                  <a:lumOff val="35000"/>
                </a:schemeClr>
              </a:solidFill>
            </a:endParaRPr>
          </a:p>
          <a:p>
            <a:pPr lvl="1"/>
            <a:r>
              <a:rPr lang="en-US" sz="3200" b="1" dirty="0">
                <a:solidFill>
                  <a:schemeClr val="tx1">
                    <a:lumMod val="65000"/>
                    <a:lumOff val="35000"/>
                  </a:schemeClr>
                </a:solidFill>
              </a:rPr>
              <a:t>Director of Nursing</a:t>
            </a:r>
          </a:p>
          <a:p>
            <a:pPr lvl="1"/>
            <a:r>
              <a:rPr lang="en-US" sz="3200" b="1" dirty="0">
                <a:solidFill>
                  <a:schemeClr val="tx1">
                    <a:lumMod val="65000"/>
                    <a:lumOff val="35000"/>
                  </a:schemeClr>
                </a:solidFill>
              </a:rPr>
              <a:t>Ottawa University</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2800" r="12200"/>
          <a:stretch/>
        </p:blipFill>
        <p:spPr>
          <a:xfrm>
            <a:off x="1722120" y="3234690"/>
            <a:ext cx="2857500" cy="3390900"/>
          </a:xfrm>
          <a:prstGeom prst="ellipse">
            <a:avLst/>
          </a:prstGeom>
          <a:ln>
            <a:noFill/>
          </a:ln>
          <a:effectLst>
            <a:softEdge rad="112500"/>
          </a:effectLst>
        </p:spPr>
      </p:pic>
    </p:spTree>
    <p:extLst>
      <p:ext uri="{BB962C8B-B14F-4D97-AF65-F5344CB8AC3E}">
        <p14:creationId xmlns:p14="http://schemas.microsoft.com/office/powerpoint/2010/main" val="3547711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98764"/>
            <a:ext cx="8229600" cy="946994"/>
          </a:xfrm>
        </p:spPr>
        <p:txBody>
          <a:bodyPr/>
          <a:lstStyle/>
          <a:p>
            <a:r>
              <a:rPr lang="en-US" sz="4000" dirty="0"/>
              <a:t>The Legal, Ethical &amp; Regulatory view… </a:t>
            </a:r>
          </a:p>
        </p:txBody>
      </p:sp>
      <p:sp>
        <p:nvSpPr>
          <p:cNvPr id="4" name="TextBox 3"/>
          <p:cNvSpPr txBox="1"/>
          <p:nvPr/>
        </p:nvSpPr>
        <p:spPr>
          <a:xfrm>
            <a:off x="1671782" y="5911273"/>
            <a:ext cx="7647709" cy="369332"/>
          </a:xfrm>
          <a:prstGeom prst="rect">
            <a:avLst/>
          </a:prstGeom>
          <a:noFill/>
        </p:spPr>
        <p:txBody>
          <a:bodyPr wrap="square" rtlCol="0">
            <a:spAutoFit/>
          </a:bodyPr>
          <a:lstStyle/>
          <a:p>
            <a:endParaRPr lang="en-US" dirty="0"/>
          </a:p>
        </p:txBody>
      </p:sp>
      <p:sp>
        <p:nvSpPr>
          <p:cNvPr id="3" name="Content Placeholder 2"/>
          <p:cNvSpPr>
            <a:spLocks noGrp="1"/>
          </p:cNvSpPr>
          <p:nvPr>
            <p:ph idx="1"/>
          </p:nvPr>
        </p:nvSpPr>
        <p:spPr>
          <a:xfrm>
            <a:off x="1981200" y="1847273"/>
            <a:ext cx="8229600" cy="4278890"/>
          </a:xfrm>
        </p:spPr>
        <p:txBody>
          <a:bodyPr/>
          <a:lstStyle/>
          <a:p>
            <a:pPr marL="0" indent="0">
              <a:buNone/>
            </a:pPr>
            <a:r>
              <a:rPr lang="en-US" dirty="0"/>
              <a:t>National CLAS standards </a:t>
            </a:r>
            <a:r>
              <a:rPr lang="en-US" sz="1100" dirty="0"/>
              <a:t>(Office of Minority Health, 2013)</a:t>
            </a:r>
            <a:endParaRPr lang="en-US" dirty="0"/>
          </a:p>
          <a:p>
            <a:pPr marL="0" indent="0">
              <a:buNone/>
            </a:pPr>
            <a:r>
              <a:rPr lang="en-US" dirty="0"/>
              <a:t>	. Enhanced Culturally and Linguistically </a:t>
            </a:r>
            <a:br>
              <a:rPr lang="en-US" dirty="0"/>
            </a:br>
            <a:r>
              <a:rPr lang="en-US" dirty="0"/>
              <a:t>       Appropriate Services </a:t>
            </a:r>
          </a:p>
          <a:p>
            <a:pPr marL="0" indent="0">
              <a:buNone/>
            </a:pPr>
            <a:r>
              <a:rPr lang="en-US" dirty="0"/>
              <a:t>	. 15 Standards</a:t>
            </a:r>
          </a:p>
          <a:p>
            <a:pPr marL="0" indent="0">
              <a:buNone/>
            </a:pPr>
            <a:r>
              <a:rPr lang="en-US" dirty="0"/>
              <a:t>  	. Federal requirement for healthcare </a:t>
            </a:r>
            <a:br>
              <a:rPr lang="en-US" dirty="0"/>
            </a:br>
            <a:r>
              <a:rPr lang="en-US" dirty="0"/>
              <a:t>       providers receiving federal funding</a:t>
            </a:r>
          </a:p>
          <a:p>
            <a:pPr marL="0" indent="0">
              <a:buNone/>
            </a:pPr>
            <a:r>
              <a:rPr lang="en-US" dirty="0"/>
              <a:t>	. CLAS Standards toolkit </a:t>
            </a:r>
            <a:r>
              <a:rPr lang="en-US" sz="1100" dirty="0"/>
              <a:t>(Office of Minority Health, 2016)</a:t>
            </a:r>
          </a:p>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343464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National CLAS Standards</a:t>
            </a:r>
          </a:p>
        </p:txBody>
      </p:sp>
      <p:sp>
        <p:nvSpPr>
          <p:cNvPr id="3" name="Content Placeholder 2"/>
          <p:cNvSpPr>
            <a:spLocks noGrp="1"/>
          </p:cNvSpPr>
          <p:nvPr>
            <p:ph idx="1"/>
          </p:nvPr>
        </p:nvSpPr>
        <p:spPr>
          <a:xfrm>
            <a:off x="1578708" y="1600201"/>
            <a:ext cx="8839200" cy="4910015"/>
          </a:xfrm>
        </p:spPr>
        <p:txBody>
          <a:bodyPr/>
          <a:lstStyle/>
          <a:p>
            <a:pPr marL="0" indent="0" algn="ctr">
              <a:buNone/>
            </a:pPr>
            <a:r>
              <a:rPr lang="en-US" dirty="0"/>
              <a:t>The National CLAS Standards are intended to advance health equity, improve quality, and help eliminate health care disparities by establishing a blueprint for health and health care organizations to:</a:t>
            </a:r>
          </a:p>
          <a:p>
            <a:pPr marL="0" indent="0">
              <a:buNone/>
            </a:pPr>
            <a:r>
              <a:rPr lang="en-US" dirty="0"/>
              <a:t>Principal Standard</a:t>
            </a:r>
          </a:p>
          <a:p>
            <a:r>
              <a:rPr lang="en-US" sz="2400" dirty="0"/>
              <a:t>Provide effective, equitable, understandable, and respectful quality care and services that are responsive to diverse cultural health beliefs and practices, preferred languages, health literacy, and other communication needs. </a:t>
            </a:r>
            <a:r>
              <a:rPr lang="en-US" sz="1100" dirty="0"/>
              <a:t>(Office of Minority </a:t>
            </a:r>
            <a:r>
              <a:rPr lang="en-US" sz="1100" dirty="0" err="1"/>
              <a:t>Health.ThinkCulturalHealth</a:t>
            </a:r>
            <a:r>
              <a:rPr lang="en-US" sz="1100" dirty="0"/>
              <a:t>, </a:t>
            </a:r>
          </a:p>
          <a:p>
            <a:pPr marL="0" indent="0" algn="ctr">
              <a:buNone/>
            </a:pPr>
            <a:endParaRPr lang="en-US" sz="1800" dirty="0"/>
          </a:p>
        </p:txBody>
      </p:sp>
    </p:spTree>
    <p:extLst>
      <p:ext uri="{BB962C8B-B14F-4D97-AF65-F5344CB8AC3E}">
        <p14:creationId xmlns:p14="http://schemas.microsoft.com/office/powerpoint/2010/main" val="3520330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1232" y="274638"/>
            <a:ext cx="8893907" cy="1143000"/>
          </a:xfrm>
        </p:spPr>
        <p:txBody>
          <a:bodyPr/>
          <a:lstStyle/>
          <a:p>
            <a:r>
              <a:rPr lang="en-US" dirty="0"/>
              <a:t>National CLAS Standards 1-8</a:t>
            </a:r>
          </a:p>
        </p:txBody>
      </p:sp>
      <p:sp>
        <p:nvSpPr>
          <p:cNvPr id="3" name="Content Placeholder 2"/>
          <p:cNvSpPr>
            <a:spLocks noGrp="1"/>
          </p:cNvSpPr>
          <p:nvPr>
            <p:ph idx="1"/>
          </p:nvPr>
        </p:nvSpPr>
        <p:spPr>
          <a:xfrm>
            <a:off x="1641231" y="1225062"/>
            <a:ext cx="8784492" cy="5253893"/>
          </a:xfrm>
        </p:spPr>
        <p:txBody>
          <a:bodyPr/>
          <a:lstStyle/>
          <a:p>
            <a:pPr marL="0" indent="0">
              <a:buNone/>
            </a:pPr>
            <a:r>
              <a:rPr lang="en-US" sz="1800" b="1" dirty="0"/>
              <a:t>Governance, Leadership, and Workforce</a:t>
            </a:r>
            <a:endParaRPr lang="en-US" sz="1800" dirty="0"/>
          </a:p>
          <a:p>
            <a:pPr lvl="0"/>
            <a:r>
              <a:rPr lang="en-US" sz="1800" dirty="0"/>
              <a:t>Advance and sustain organizational governance and leadership that promotes CLAS and health equity through policy, practices, and allocated resources. </a:t>
            </a:r>
          </a:p>
          <a:p>
            <a:pPr lvl="0"/>
            <a:r>
              <a:rPr lang="en-US" sz="1800" dirty="0"/>
              <a:t>Recruit, promote, and support a culturally and linguistically diverse governance, leadership, and workforce that are responsive to the population in the service area. </a:t>
            </a:r>
          </a:p>
          <a:p>
            <a:pPr lvl="0"/>
            <a:r>
              <a:rPr lang="en-US" sz="1800" dirty="0"/>
              <a:t>Educate and train governance, leadership, and workforce in culturally and linguistically appropriate policies and practices on an ongoing basis. </a:t>
            </a:r>
          </a:p>
          <a:p>
            <a:pPr marL="0" lvl="0" indent="0">
              <a:buNone/>
            </a:pPr>
            <a:r>
              <a:rPr lang="en-US" sz="1800" b="1" dirty="0"/>
              <a:t>Communication and Language Assistance </a:t>
            </a:r>
          </a:p>
          <a:p>
            <a:pPr lvl="0"/>
            <a:r>
              <a:rPr lang="en-US" sz="1800" dirty="0"/>
              <a:t>Offer language assistance to individuals who have limited English proficiency and/or other communication needs, at no cost to them, to facilitate timely access to all health care and services. </a:t>
            </a:r>
          </a:p>
          <a:p>
            <a:pPr lvl="0"/>
            <a:r>
              <a:rPr lang="en-US" sz="1800" dirty="0"/>
              <a:t>Inform all individuals of the availability of language assistance services clearly and in their preferred language, verbally and in writing. </a:t>
            </a:r>
          </a:p>
          <a:p>
            <a:pPr lvl="0"/>
            <a:r>
              <a:rPr lang="en-US" sz="1800" dirty="0"/>
              <a:t>Ensure the competence of individuals providing language assistance, recognizing that the use of untrained individuals and/or minors as interpreters should be avoided. </a:t>
            </a:r>
          </a:p>
          <a:p>
            <a:pPr lvl="0"/>
            <a:r>
              <a:rPr lang="en-US" sz="1800" dirty="0"/>
              <a:t>Provide easy-to-understand print and multimedia materials and signage in the languages commonly used by the populations in the service area. </a:t>
            </a:r>
          </a:p>
          <a:p>
            <a:endParaRPr lang="en-US" sz="1800" dirty="0"/>
          </a:p>
        </p:txBody>
      </p:sp>
    </p:spTree>
    <p:extLst>
      <p:ext uri="{BB962C8B-B14F-4D97-AF65-F5344CB8AC3E}">
        <p14:creationId xmlns:p14="http://schemas.microsoft.com/office/powerpoint/2010/main" val="1294749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National CLAS Standards 9-15</a:t>
            </a:r>
          </a:p>
        </p:txBody>
      </p:sp>
      <p:sp>
        <p:nvSpPr>
          <p:cNvPr id="3" name="Content Placeholder 2"/>
          <p:cNvSpPr>
            <a:spLocks noGrp="1"/>
          </p:cNvSpPr>
          <p:nvPr>
            <p:ph idx="1"/>
          </p:nvPr>
        </p:nvSpPr>
        <p:spPr>
          <a:xfrm>
            <a:off x="1656862" y="1600201"/>
            <a:ext cx="8870461" cy="4910015"/>
          </a:xfrm>
        </p:spPr>
        <p:txBody>
          <a:bodyPr/>
          <a:lstStyle/>
          <a:p>
            <a:pPr marL="0" indent="0">
              <a:buNone/>
            </a:pPr>
            <a:r>
              <a:rPr lang="en-US" sz="1800" b="1" dirty="0"/>
              <a:t>Engagement, Continuous Improvement, and Accountability</a:t>
            </a:r>
          </a:p>
          <a:p>
            <a:pPr marL="0" indent="0">
              <a:buNone/>
            </a:pPr>
            <a:endParaRPr lang="en-US" sz="1800" b="1" dirty="0"/>
          </a:p>
          <a:p>
            <a:pPr marL="0" indent="0">
              <a:buNone/>
            </a:pPr>
            <a:r>
              <a:rPr lang="en-US" sz="1600" dirty="0"/>
              <a:t>9. Establish culturally and linguistically appropriate goals, policies, and management accountability, and infuse them throughout the organization’s planning and operations. </a:t>
            </a:r>
          </a:p>
          <a:p>
            <a:pPr marL="0" indent="0">
              <a:buNone/>
            </a:pPr>
            <a:r>
              <a:rPr lang="en-US" sz="1600" dirty="0"/>
              <a:t>10. Conduct ongoing assessments of the organization’s CLAS-related activities and integrate CLAS-related measures into measurement and continuous quality improvement activities. </a:t>
            </a:r>
          </a:p>
          <a:p>
            <a:pPr marL="0" indent="0">
              <a:buNone/>
            </a:pPr>
            <a:r>
              <a:rPr lang="en-US" sz="1600" dirty="0"/>
              <a:t>11. Collect and maintain accurate and reliable demographic data to monitor and evaluate the impact of CLAS on health equity and outcomes and to inform service delivery. </a:t>
            </a:r>
          </a:p>
          <a:p>
            <a:pPr marL="0" indent="0">
              <a:buNone/>
            </a:pPr>
            <a:r>
              <a:rPr lang="en-US" sz="1600" dirty="0"/>
              <a:t>12. Conduct regular assessments of community health assets and needs and use the results to plan and implement services that respond to the cultural and linguistic diversity of populations in the service area. </a:t>
            </a:r>
          </a:p>
          <a:p>
            <a:pPr marL="0" indent="0">
              <a:buNone/>
            </a:pPr>
            <a:r>
              <a:rPr lang="en-US" sz="1600" dirty="0"/>
              <a:t>13. Partner with the community to design, implement, and evaluate policies, practices, and services to ensure cultural and linguistic appropriateness. </a:t>
            </a:r>
          </a:p>
          <a:p>
            <a:pPr marL="0" indent="0">
              <a:buNone/>
            </a:pPr>
            <a:r>
              <a:rPr lang="en-US" sz="1600" dirty="0"/>
              <a:t>14. Create conflict and grievance resolution processes that are culturally and linguistically appropriate to identify, prevent, and resolve conflicts or complaints. </a:t>
            </a:r>
          </a:p>
          <a:p>
            <a:pPr marL="0" indent="0">
              <a:buNone/>
            </a:pPr>
            <a:r>
              <a:rPr lang="en-US" sz="1600" dirty="0"/>
              <a:t>15. Communicate the organization’s progress in implementing and sustaining CLAS to all stakeholders, constituents, and the general public.          </a:t>
            </a:r>
          </a:p>
          <a:p>
            <a:pPr marL="0" indent="0">
              <a:buNone/>
            </a:pPr>
            <a:r>
              <a:rPr lang="en-US" sz="1600" dirty="0"/>
              <a:t>                                                                        </a:t>
            </a:r>
            <a:r>
              <a:rPr lang="en-US" sz="1100" dirty="0"/>
              <a:t>(Office of Minority Health. </a:t>
            </a:r>
            <a:r>
              <a:rPr lang="en-US" sz="1100" dirty="0" err="1"/>
              <a:t>ThinkCulturalHealth</a:t>
            </a:r>
            <a:r>
              <a:rPr lang="en-US" sz="1100" dirty="0"/>
              <a:t>, 2015)</a:t>
            </a:r>
            <a:endParaRPr lang="en-US" sz="1600" dirty="0"/>
          </a:p>
          <a:p>
            <a:pPr marL="0" indent="0">
              <a:buNone/>
            </a:pPr>
            <a:endParaRPr lang="en-US" sz="1600" dirty="0"/>
          </a:p>
        </p:txBody>
      </p:sp>
    </p:spTree>
    <p:extLst>
      <p:ext uri="{BB962C8B-B14F-4D97-AF65-F5344CB8AC3E}">
        <p14:creationId xmlns:p14="http://schemas.microsoft.com/office/powerpoint/2010/main" val="472318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78691"/>
            <a:ext cx="8229600" cy="1038947"/>
          </a:xfrm>
        </p:spPr>
        <p:txBody>
          <a:bodyPr/>
          <a:lstStyle/>
          <a:p>
            <a:r>
              <a:rPr lang="en-US" sz="4000" dirty="0"/>
              <a:t>NCSBN: National Council State Boards of Nursing</a:t>
            </a:r>
          </a:p>
        </p:txBody>
      </p:sp>
      <p:sp>
        <p:nvSpPr>
          <p:cNvPr id="3" name="Content Placeholder 2"/>
          <p:cNvSpPr>
            <a:spLocks noGrp="1"/>
          </p:cNvSpPr>
          <p:nvPr>
            <p:ph idx="1"/>
          </p:nvPr>
        </p:nvSpPr>
        <p:spPr>
          <a:xfrm>
            <a:off x="1711570" y="1774093"/>
            <a:ext cx="8807939" cy="4736123"/>
          </a:xfrm>
        </p:spPr>
        <p:txBody>
          <a:bodyPr/>
          <a:lstStyle/>
          <a:p>
            <a:r>
              <a:rPr lang="en-US" sz="2800" dirty="0"/>
              <a:t>NCSBN holds Key Position in Nursing</a:t>
            </a:r>
          </a:p>
          <a:p>
            <a:r>
              <a:rPr lang="en-US" sz="2800" dirty="0"/>
              <a:t>“Statement on Diversity and Equality in America”</a:t>
            </a:r>
          </a:p>
          <a:p>
            <a:r>
              <a:rPr lang="en-US" sz="2800" dirty="0"/>
              <a:t>Strong Support for Future of Nursing 2020-2030</a:t>
            </a:r>
          </a:p>
          <a:p>
            <a:pPr marL="457200" lvl="1" indent="0">
              <a:buNone/>
            </a:pPr>
            <a:r>
              <a:rPr lang="en-US" dirty="0"/>
              <a:t>. “Charting a Path to Achieve Health Equity”</a:t>
            </a:r>
          </a:p>
          <a:p>
            <a:pPr marL="0" indent="0">
              <a:buNone/>
            </a:pPr>
            <a:r>
              <a:rPr lang="en-US" sz="2800" dirty="0"/>
              <a:t>	. Impacts Significance of Diversity, Equity, &amp;</a:t>
            </a:r>
            <a:br>
              <a:rPr lang="en-US" sz="2800" dirty="0"/>
            </a:br>
            <a:r>
              <a:rPr lang="en-US" sz="2800" dirty="0"/>
              <a:t>       Inclusion (DEI) Recommendation</a:t>
            </a:r>
          </a:p>
          <a:p>
            <a:pPr marL="0" indent="0">
              <a:buNone/>
            </a:pPr>
            <a:r>
              <a:rPr lang="en-US" sz="2800" dirty="0"/>
              <a:t>	. Moves DEI toward Priority for Nursing</a:t>
            </a:r>
          </a:p>
          <a:p>
            <a:pPr marL="0" indent="0">
              <a:buNone/>
            </a:pPr>
            <a:r>
              <a:rPr lang="en-US" sz="2800" dirty="0"/>
              <a:t>	. Increasing Diversity in Nursing </a:t>
            </a:r>
            <a:r>
              <a:rPr lang="en-US" sz="2800" dirty="0">
                <a:latin typeface="Calibri" panose="020F0502020204030204" pitchFamily="34" charset="0"/>
                <a:cs typeface="Calibri" panose="020F0502020204030204" pitchFamily="34" charset="0"/>
              </a:rPr>
              <a:t>→ Health Equity</a:t>
            </a:r>
            <a:endParaRPr lang="en-US" sz="2800" dirty="0"/>
          </a:p>
          <a:p>
            <a:pPr marL="0" indent="0">
              <a:buNone/>
            </a:pPr>
            <a:r>
              <a:rPr lang="en-US" sz="1100" dirty="0"/>
              <a:t>                 </a:t>
            </a:r>
          </a:p>
          <a:p>
            <a:pPr marL="0" indent="0">
              <a:buNone/>
            </a:pPr>
            <a:r>
              <a:rPr lang="en-US" sz="1100" dirty="0"/>
              <a:t>    (National Council State Boards of Nursing, 2020)</a:t>
            </a:r>
          </a:p>
        </p:txBody>
      </p:sp>
    </p:spTree>
    <p:extLst>
      <p:ext uri="{BB962C8B-B14F-4D97-AF65-F5344CB8AC3E}">
        <p14:creationId xmlns:p14="http://schemas.microsoft.com/office/powerpoint/2010/main" val="27588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6436" y="489527"/>
            <a:ext cx="8728364" cy="1062182"/>
          </a:xfrm>
        </p:spPr>
        <p:txBody>
          <a:bodyPr/>
          <a:lstStyle/>
          <a:p>
            <a:r>
              <a:rPr lang="en-US" sz="3600" dirty="0"/>
              <a:t>The Future of Nursing, 2020-2030: Charting a </a:t>
            </a:r>
            <a:br>
              <a:rPr lang="en-US" sz="3600" dirty="0"/>
            </a:br>
            <a:r>
              <a:rPr lang="en-US" sz="3600" dirty="0"/>
              <a:t>  Path to Achieve Health Equity</a:t>
            </a:r>
            <a:r>
              <a:rPr lang="en-US" sz="2000" dirty="0"/>
              <a:t/>
            </a:r>
            <a:br>
              <a:rPr lang="en-US" sz="2000" dirty="0"/>
            </a:br>
            <a:endParaRPr lang="en-US" sz="2000" dirty="0"/>
          </a:p>
        </p:txBody>
      </p:sp>
      <p:sp>
        <p:nvSpPr>
          <p:cNvPr id="3" name="Content Placeholder 2"/>
          <p:cNvSpPr>
            <a:spLocks noGrp="1"/>
          </p:cNvSpPr>
          <p:nvPr>
            <p:ph idx="1"/>
          </p:nvPr>
        </p:nvSpPr>
        <p:spPr>
          <a:xfrm>
            <a:off x="1805354" y="1551710"/>
            <a:ext cx="8659446" cy="5067922"/>
          </a:xfrm>
        </p:spPr>
        <p:txBody>
          <a:bodyPr/>
          <a:lstStyle/>
          <a:p>
            <a:pPr marL="0" indent="0">
              <a:buNone/>
            </a:pPr>
            <a:r>
              <a:rPr lang="en-US" dirty="0"/>
              <a:t>. </a:t>
            </a:r>
            <a:r>
              <a:rPr lang="en-US" sz="2800" dirty="0"/>
              <a:t>Published 2021 by National Academies of </a:t>
            </a:r>
            <a:br>
              <a:rPr lang="en-US" sz="2800" dirty="0"/>
            </a:br>
            <a:r>
              <a:rPr lang="en-US" sz="2800" dirty="0"/>
              <a:t>  Sciences, Engineering and Medicine</a:t>
            </a:r>
          </a:p>
          <a:p>
            <a:pPr marL="0" indent="0">
              <a:buNone/>
            </a:pPr>
            <a:r>
              <a:rPr lang="en-US" sz="2800" dirty="0"/>
              <a:t>. Institute of Medicine’s Future of Nursing 2010 </a:t>
            </a:r>
            <a:br>
              <a:rPr lang="en-US" sz="2800" dirty="0"/>
            </a:br>
            <a:r>
              <a:rPr lang="en-US" sz="2800" dirty="0"/>
              <a:t>   Report – set the standard in four key areas</a:t>
            </a:r>
          </a:p>
          <a:p>
            <a:pPr marL="0" indent="0">
              <a:buNone/>
            </a:pPr>
            <a:r>
              <a:rPr lang="en-US" dirty="0"/>
              <a:t>	.</a:t>
            </a:r>
            <a:r>
              <a:rPr lang="en-US" sz="2800" dirty="0"/>
              <a:t>Nurse practice to full extent of training</a:t>
            </a:r>
          </a:p>
          <a:p>
            <a:pPr marL="0" indent="0">
              <a:buNone/>
            </a:pPr>
            <a:r>
              <a:rPr lang="en-US" sz="2800" dirty="0"/>
              <a:t>	.Streamlined education system to promote </a:t>
            </a:r>
            <a:br>
              <a:rPr lang="en-US" sz="2800" dirty="0"/>
            </a:br>
            <a:r>
              <a:rPr lang="en-US" sz="2800" dirty="0"/>
              <a:t>       higher levels of nurse education</a:t>
            </a:r>
          </a:p>
          <a:p>
            <a:pPr marL="0" indent="0">
              <a:buNone/>
            </a:pPr>
            <a:r>
              <a:rPr lang="en-US" sz="2800" dirty="0"/>
              <a:t>	.Nurses as full partners in redesign of US healthcare</a:t>
            </a:r>
          </a:p>
          <a:p>
            <a:pPr marL="0" indent="0">
              <a:buNone/>
            </a:pPr>
            <a:r>
              <a:rPr lang="en-US" sz="2800" dirty="0"/>
              <a:t>	.Improved data collection &amp; information systems </a:t>
            </a:r>
          </a:p>
          <a:p>
            <a:pPr marL="0" indent="0">
              <a:buNone/>
            </a:pPr>
            <a:r>
              <a:rPr lang="en-US" sz="1100" dirty="0"/>
              <a:t>             (National Academies Press, 2021)</a:t>
            </a:r>
          </a:p>
          <a:p>
            <a:pPr marL="0" indent="0">
              <a:buNone/>
            </a:pPr>
            <a:endParaRPr lang="en-US" sz="1100" dirty="0"/>
          </a:p>
          <a:p>
            <a:pPr marL="0" indent="0">
              <a:buNone/>
            </a:pPr>
            <a:r>
              <a:rPr lang="en-US" sz="2800" dirty="0"/>
              <a: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381546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American Nurses Association</a:t>
            </a:r>
          </a:p>
        </p:txBody>
      </p:sp>
      <p:sp>
        <p:nvSpPr>
          <p:cNvPr id="3" name="Content Placeholder 2"/>
          <p:cNvSpPr>
            <a:spLocks noGrp="1"/>
          </p:cNvSpPr>
          <p:nvPr>
            <p:ph idx="1"/>
          </p:nvPr>
        </p:nvSpPr>
        <p:spPr>
          <a:xfrm>
            <a:off x="1981200" y="1681019"/>
            <a:ext cx="8229600" cy="4793673"/>
          </a:xfrm>
        </p:spPr>
        <p:txBody>
          <a:bodyPr/>
          <a:lstStyle/>
          <a:p>
            <a:pPr marL="0" indent="0" algn="ctr">
              <a:buNone/>
            </a:pPr>
            <a:r>
              <a:rPr lang="en-US" b="1" dirty="0"/>
              <a:t>American Nurses Association (ANA) Position Statement</a:t>
            </a:r>
            <a:endParaRPr lang="en-US" b="1" dirty="0">
              <a:effectLst>
                <a:outerShdw blurRad="38100" dist="38100" dir="2700000" algn="tl">
                  <a:srgbClr val="000000">
                    <a:alpha val="43137"/>
                  </a:srgbClr>
                </a:outerShdw>
              </a:effectLst>
            </a:endParaRPr>
          </a:p>
          <a:p>
            <a:pPr marL="0" indent="0">
              <a:buNone/>
            </a:pPr>
            <a:r>
              <a:rPr lang="en-US" dirty="0"/>
              <a:t>. ANA Standard 8: Culturally Congruent Practice </a:t>
            </a:r>
            <a:br>
              <a:rPr lang="en-US" dirty="0"/>
            </a:br>
            <a:r>
              <a:rPr lang="en-US" dirty="0"/>
              <a:t>  (2015) </a:t>
            </a:r>
            <a:r>
              <a:rPr lang="en-US" sz="1200" dirty="0"/>
              <a:t>( </a:t>
            </a:r>
            <a:endParaRPr lang="en-US" dirty="0"/>
          </a:p>
          <a:p>
            <a:pPr marL="0" indent="0">
              <a:buNone/>
            </a:pPr>
            <a:r>
              <a:rPr lang="en-US" dirty="0"/>
              <a:t>. “No Discrimination” Position Statement (2018)</a:t>
            </a:r>
          </a:p>
          <a:p>
            <a:pPr marL="0" indent="0">
              <a:buNone/>
            </a:pPr>
            <a:r>
              <a:rPr lang="en-US" dirty="0"/>
              <a:t>. Reinforces ANA’s stance on Discrimination and</a:t>
            </a:r>
          </a:p>
          <a:p>
            <a:pPr marL="0" indent="0">
              <a:buNone/>
            </a:pPr>
            <a:r>
              <a:rPr lang="en-US" dirty="0"/>
              <a:t>  nurse accountability to “inclusive strategies for </a:t>
            </a:r>
            <a:br>
              <a:rPr lang="en-US" dirty="0"/>
            </a:br>
            <a:r>
              <a:rPr lang="en-US" dirty="0"/>
              <a:t>  nursing care of all individuals of all ages and </a:t>
            </a:r>
            <a:br>
              <a:rPr lang="en-US" dirty="0"/>
            </a:br>
            <a:r>
              <a:rPr lang="en-US" dirty="0"/>
              <a:t>  from all populations” </a:t>
            </a:r>
            <a:r>
              <a:rPr lang="en-US" sz="1200" dirty="0"/>
              <a:t>(American Nurses Association Ethics Advisory Board, 2018) </a:t>
            </a:r>
          </a:p>
        </p:txBody>
      </p:sp>
    </p:spTree>
    <p:extLst>
      <p:ext uri="{BB962C8B-B14F-4D97-AF65-F5344CB8AC3E}">
        <p14:creationId xmlns:p14="http://schemas.microsoft.com/office/powerpoint/2010/main" val="2301427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52846"/>
            <a:ext cx="8229600" cy="1147354"/>
          </a:xfrm>
        </p:spPr>
        <p:txBody>
          <a:bodyPr/>
          <a:lstStyle/>
          <a:p>
            <a:r>
              <a:rPr lang="en-US" dirty="0"/>
              <a:t>The National League for Nursing: Hallmarks of Excellence</a:t>
            </a:r>
          </a:p>
        </p:txBody>
      </p:sp>
      <p:sp>
        <p:nvSpPr>
          <p:cNvPr id="3" name="Content Placeholder 2"/>
          <p:cNvSpPr>
            <a:spLocks noGrp="1"/>
          </p:cNvSpPr>
          <p:nvPr>
            <p:ph idx="1"/>
          </p:nvPr>
        </p:nvSpPr>
        <p:spPr>
          <a:xfrm>
            <a:off x="1793966" y="1898469"/>
            <a:ext cx="8630194" cy="4624251"/>
          </a:xfrm>
        </p:spPr>
        <p:txBody>
          <a:bodyPr/>
          <a:lstStyle/>
          <a:p>
            <a:pPr marL="0" indent="0" algn="ctr">
              <a:buNone/>
            </a:pPr>
            <a:r>
              <a:rPr lang="en-US" dirty="0"/>
              <a:t>The NLN (National League for Nursing)</a:t>
            </a:r>
          </a:p>
          <a:p>
            <a:r>
              <a:rPr lang="en-US" sz="2800" dirty="0"/>
              <a:t>Recognized Voice and Leader in Nursing since late 1800s</a:t>
            </a:r>
            <a:endParaRPr lang="en-US" dirty="0"/>
          </a:p>
          <a:p>
            <a:r>
              <a:rPr lang="en-US" sz="2800" dirty="0"/>
              <a:t>NLN first Organization for Nurses in U.S. (1893), first Standards of Nursing (1917), renamed National League for Nursing in 1942, Recognized by U.S. Department of Education for first Nursing Accreditation</a:t>
            </a:r>
          </a:p>
          <a:p>
            <a:r>
              <a:rPr lang="en-US" sz="2800" dirty="0"/>
              <a:t>NLN’s “Hallmarks of Excellence” (2020) includes Importance of Diversity </a:t>
            </a:r>
            <a:r>
              <a:rPr lang="en-US" sz="1100" dirty="0"/>
              <a:t>(National League for Nursing, 2020)</a:t>
            </a:r>
          </a:p>
          <a:p>
            <a:endParaRPr lang="en-US" sz="2800" dirty="0"/>
          </a:p>
        </p:txBody>
      </p:sp>
    </p:spTree>
    <p:extLst>
      <p:ext uri="{BB962C8B-B14F-4D97-AF65-F5344CB8AC3E}">
        <p14:creationId xmlns:p14="http://schemas.microsoft.com/office/powerpoint/2010/main" val="42745074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78971"/>
            <a:ext cx="8229600" cy="938667"/>
          </a:xfrm>
        </p:spPr>
        <p:txBody>
          <a:bodyPr/>
          <a:lstStyle/>
          <a:p>
            <a:r>
              <a:rPr lang="en-US" dirty="0"/>
              <a:t>NLN: Hallmarks of Excellence</a:t>
            </a:r>
          </a:p>
        </p:txBody>
      </p:sp>
      <p:sp>
        <p:nvSpPr>
          <p:cNvPr id="3" name="Content Placeholder 2"/>
          <p:cNvSpPr>
            <a:spLocks noGrp="1"/>
          </p:cNvSpPr>
          <p:nvPr>
            <p:ph idx="1"/>
          </p:nvPr>
        </p:nvSpPr>
        <p:spPr>
          <a:xfrm>
            <a:off x="1811384" y="1663338"/>
            <a:ext cx="8647611" cy="4824549"/>
          </a:xfrm>
        </p:spPr>
        <p:txBody>
          <a:bodyPr/>
          <a:lstStyle/>
          <a:p>
            <a:r>
              <a:rPr lang="en-US" sz="2800" dirty="0"/>
              <a:t>Engaged Students</a:t>
            </a:r>
          </a:p>
          <a:p>
            <a:r>
              <a:rPr lang="en-US" sz="2800" dirty="0"/>
              <a:t>Diverse, Well-Prepared Faculty</a:t>
            </a:r>
          </a:p>
          <a:p>
            <a:r>
              <a:rPr lang="en-US" sz="2800" dirty="0"/>
              <a:t>A Culture of Continuous Quality Improvement</a:t>
            </a:r>
          </a:p>
          <a:p>
            <a:r>
              <a:rPr lang="en-US" sz="2800" dirty="0"/>
              <a:t>Innovative, Evidence-Based Curriculum</a:t>
            </a:r>
          </a:p>
          <a:p>
            <a:r>
              <a:rPr lang="en-US" sz="2800" dirty="0"/>
              <a:t>Innovative, Evidence-Based Approaches to Facilitate and Evaluate Learning</a:t>
            </a:r>
          </a:p>
          <a:p>
            <a:r>
              <a:rPr lang="en-US" sz="2800" dirty="0"/>
              <a:t>Resources to Support Program Goal Attainment</a:t>
            </a:r>
          </a:p>
          <a:p>
            <a:r>
              <a:rPr lang="en-US" sz="2800" dirty="0"/>
              <a:t>Commitment to Pedagogical Scholarship</a:t>
            </a:r>
          </a:p>
          <a:p>
            <a:r>
              <a:rPr lang="en-US" sz="2800" dirty="0"/>
              <a:t>Effective Institutional and Professional Leadership </a:t>
            </a:r>
          </a:p>
          <a:p>
            <a:pPr marL="0" indent="0">
              <a:buNone/>
            </a:pPr>
            <a:r>
              <a:rPr lang="en-US" sz="1100" dirty="0"/>
              <a:t>            (NLN, 2020)</a:t>
            </a:r>
            <a:endParaRPr lang="en-US" sz="2800" dirty="0"/>
          </a:p>
        </p:txBody>
      </p:sp>
    </p:spTree>
    <p:extLst>
      <p:ext uri="{BB962C8B-B14F-4D97-AF65-F5344CB8AC3E}">
        <p14:creationId xmlns:p14="http://schemas.microsoft.com/office/powerpoint/2010/main" val="3267084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26720"/>
            <a:ext cx="8229600" cy="990918"/>
          </a:xfrm>
        </p:spPr>
        <p:txBody>
          <a:bodyPr/>
          <a:lstStyle/>
          <a:p>
            <a:r>
              <a:rPr lang="en-US" dirty="0"/>
              <a:t>NLN: Diversity</a:t>
            </a:r>
          </a:p>
        </p:txBody>
      </p:sp>
      <p:sp>
        <p:nvSpPr>
          <p:cNvPr id="3" name="Content Placeholder 2"/>
          <p:cNvSpPr>
            <a:spLocks noGrp="1"/>
          </p:cNvSpPr>
          <p:nvPr>
            <p:ph idx="1"/>
          </p:nvPr>
        </p:nvSpPr>
        <p:spPr>
          <a:xfrm>
            <a:off x="1981201" y="1915887"/>
            <a:ext cx="8495211" cy="4406537"/>
          </a:xfrm>
        </p:spPr>
        <p:txBody>
          <a:bodyPr/>
          <a:lstStyle/>
          <a:p>
            <a:r>
              <a:rPr lang="en-US" dirty="0"/>
              <a:t>Excellence Includes Faculty Diversity in More than Race/Ethnicity Category</a:t>
            </a:r>
          </a:p>
          <a:p>
            <a:r>
              <a:rPr lang="en-US" dirty="0"/>
              <a:t>Policies, Hiring, Orientation, Mentoring Promote Faculty Diversity</a:t>
            </a:r>
          </a:p>
          <a:p>
            <a:r>
              <a:rPr lang="en-US" dirty="0"/>
              <a:t>System of Faculty Accountability Promotes Faculty Diversity</a:t>
            </a:r>
          </a:p>
          <a:p>
            <a:r>
              <a:rPr lang="en-US" dirty="0"/>
              <a:t>Organizational Culture Promotes Faculty Diversity </a:t>
            </a:r>
            <a:r>
              <a:rPr lang="en-US" sz="1100" dirty="0"/>
              <a:t>(National League for Nursing, 2020)</a:t>
            </a:r>
            <a:endParaRPr lang="en-US" dirty="0"/>
          </a:p>
        </p:txBody>
      </p:sp>
    </p:spTree>
    <p:extLst>
      <p:ext uri="{BB962C8B-B14F-4D97-AF65-F5344CB8AC3E}">
        <p14:creationId xmlns:p14="http://schemas.microsoft.com/office/powerpoint/2010/main" val="1477569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 Statement</a:t>
            </a:r>
          </a:p>
        </p:txBody>
      </p:sp>
      <p:pic>
        <p:nvPicPr>
          <p:cNvPr id="11" name="Content Placeholder 10">
            <a:extLst>
              <a:ext uri="{FF2B5EF4-FFF2-40B4-BE49-F238E27FC236}">
                <a16:creationId xmlns:a16="http://schemas.microsoft.com/office/drawing/2014/main" id="{C06EDDB9-EC9E-424F-BFDD-87201A3B57C9}"/>
              </a:ext>
            </a:extLst>
          </p:cNvPr>
          <p:cNvPicPr>
            <a:picLocks noGrp="1" noChangeAspect="1"/>
          </p:cNvPicPr>
          <p:nvPr>
            <p:ph idx="1"/>
          </p:nvPr>
        </p:nvPicPr>
        <p:blipFill>
          <a:blip r:embed="rId2"/>
          <a:stretch>
            <a:fillRect/>
          </a:stretch>
        </p:blipFill>
        <p:spPr>
          <a:xfrm>
            <a:off x="2749119" y="1944211"/>
            <a:ext cx="6471821" cy="4385569"/>
          </a:xfrm>
          <a:prstGeom prst="rect">
            <a:avLst/>
          </a:prstGeom>
        </p:spPr>
      </p:pic>
    </p:spTree>
    <p:extLst>
      <p:ext uri="{BB962C8B-B14F-4D97-AF65-F5344CB8AC3E}">
        <p14:creationId xmlns:p14="http://schemas.microsoft.com/office/powerpoint/2010/main" val="41392784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Nursing Code of Ethics</a:t>
            </a:r>
          </a:p>
        </p:txBody>
      </p:sp>
      <p:sp>
        <p:nvSpPr>
          <p:cNvPr id="3" name="Content Placeholder 2"/>
          <p:cNvSpPr>
            <a:spLocks noGrp="1"/>
          </p:cNvSpPr>
          <p:nvPr>
            <p:ph idx="1"/>
          </p:nvPr>
        </p:nvSpPr>
        <p:spPr>
          <a:xfrm>
            <a:off x="1727201" y="1764146"/>
            <a:ext cx="8756072" cy="4729019"/>
          </a:xfrm>
        </p:spPr>
        <p:txBody>
          <a:bodyPr/>
          <a:lstStyle/>
          <a:p>
            <a:pPr marL="0" indent="0" algn="ctr">
              <a:buNone/>
            </a:pPr>
            <a:r>
              <a:rPr lang="en-US" dirty="0"/>
              <a:t>The Significance of The Code </a:t>
            </a:r>
          </a:p>
          <a:p>
            <a:r>
              <a:rPr lang="en-US" dirty="0"/>
              <a:t>Adherence to The Code is Not Optional</a:t>
            </a:r>
          </a:p>
          <a:p>
            <a:r>
              <a:rPr lang="en-US" dirty="0"/>
              <a:t>The Code outlines Guidance Pertaining to Diversity, Equity, &amp; Inclusion</a:t>
            </a:r>
          </a:p>
          <a:p>
            <a:r>
              <a:rPr lang="en-US" dirty="0"/>
              <a:t>Provisions of the Code, Three Areas: 1-3, 4-6, 7-9 Outline Fundamental Nurse Values &amp; Commitments, Boundaries of Duty &amp; Loyalty, &amp; Obligations </a:t>
            </a:r>
          </a:p>
          <a:p>
            <a:pPr marL="0" indent="0">
              <a:buNone/>
            </a:pPr>
            <a:endParaRPr lang="en-US" dirty="0"/>
          </a:p>
        </p:txBody>
      </p:sp>
    </p:spTree>
    <p:extLst>
      <p:ext uri="{BB962C8B-B14F-4D97-AF65-F5344CB8AC3E}">
        <p14:creationId xmlns:p14="http://schemas.microsoft.com/office/powerpoint/2010/main" val="2302659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Nurses Code of Ethics Summary</a:t>
            </a:r>
          </a:p>
        </p:txBody>
      </p:sp>
      <p:sp>
        <p:nvSpPr>
          <p:cNvPr id="3" name="Content Placeholder 2"/>
          <p:cNvSpPr>
            <a:spLocks noGrp="1"/>
          </p:cNvSpPr>
          <p:nvPr>
            <p:ph idx="1"/>
          </p:nvPr>
        </p:nvSpPr>
        <p:spPr>
          <a:xfrm>
            <a:off x="1637211" y="1689521"/>
            <a:ext cx="8891453" cy="4772239"/>
          </a:xfrm>
        </p:spPr>
        <p:txBody>
          <a:bodyPr/>
          <a:lstStyle/>
          <a:p>
            <a:pPr marL="0" indent="0" algn="ctr">
              <a:buNone/>
            </a:pPr>
            <a:r>
              <a:rPr lang="en-US" sz="1200" b="1" dirty="0">
                <a:solidFill>
                  <a:srgbClr val="000000"/>
                </a:solidFill>
                <a:latin typeface="Arial" panose="020B0604020202020204" pitchFamily="34" charset="0"/>
              </a:rPr>
              <a:t>American Nurses Association Code of Ethics for Nurses </a:t>
            </a:r>
          </a:p>
          <a:p>
            <a:pPr marL="0" indent="0" algn="ctr">
              <a:buNone/>
            </a:pPr>
            <a:endParaRPr lang="en-US" sz="1200" b="1" dirty="0">
              <a:solidFill>
                <a:srgbClr val="000000"/>
              </a:solidFill>
              <a:latin typeface="Arial" panose="020B0604020202020204" pitchFamily="34" charset="0"/>
            </a:endParaRPr>
          </a:p>
          <a:p>
            <a:pPr marL="0" indent="0" algn="ctr">
              <a:buNone/>
            </a:pPr>
            <a:r>
              <a:rPr lang="en-US" sz="1200" b="1" dirty="0">
                <a:solidFill>
                  <a:srgbClr val="000000"/>
                </a:solidFill>
                <a:latin typeface="Times New Roman" panose="02020603050405020304" pitchFamily="18" charset="0"/>
              </a:rPr>
              <a:t>Provision 1 </a:t>
            </a:r>
            <a:r>
              <a:rPr lang="en-US" sz="1200" dirty="0">
                <a:solidFill>
                  <a:srgbClr val="000000"/>
                </a:solidFill>
                <a:latin typeface="Arial" panose="020B0604020202020204" pitchFamily="34" charset="0"/>
              </a:rPr>
              <a:t>	 </a:t>
            </a:r>
            <a:r>
              <a:rPr lang="en-US" sz="1200" dirty="0">
                <a:solidFill>
                  <a:srgbClr val="000000"/>
                </a:solidFill>
                <a:latin typeface="Times New Roman" panose="02020603050405020304" pitchFamily="18" charset="0"/>
              </a:rPr>
              <a:t>The nurse practices with compassion and respect for the inherent dignity, worth, and unique attributes of every person.       </a:t>
            </a:r>
            <a:r>
              <a:rPr lang="en-US" sz="1200" b="1" dirty="0">
                <a:solidFill>
                  <a:srgbClr val="000000"/>
                </a:solidFill>
                <a:latin typeface="Times New Roman" panose="02020603050405020304" pitchFamily="18" charset="0"/>
              </a:rPr>
              <a:t>Provision 2 </a:t>
            </a:r>
            <a:r>
              <a:rPr lang="en-US" sz="1200" dirty="0">
                <a:solidFill>
                  <a:srgbClr val="000000"/>
                </a:solidFill>
                <a:latin typeface="Arial" panose="020B0604020202020204" pitchFamily="34" charset="0"/>
              </a:rPr>
              <a:t>	 </a:t>
            </a:r>
            <a:r>
              <a:rPr lang="en-US" sz="1200" dirty="0">
                <a:solidFill>
                  <a:srgbClr val="000000"/>
                </a:solidFill>
                <a:latin typeface="Times New Roman" panose="02020603050405020304" pitchFamily="18" charset="0"/>
              </a:rPr>
              <a:t>The nurse’s primary commitment is to the patient, whether an individual, family, group, community, or population. </a:t>
            </a:r>
            <a:r>
              <a:rPr lang="en-US" sz="1200" dirty="0">
                <a:solidFill>
                  <a:srgbClr val="000000"/>
                </a:solidFill>
                <a:latin typeface="Arial" panose="020B0604020202020204" pitchFamily="34" charset="0"/>
              </a:rPr>
              <a:t>	</a:t>
            </a:r>
          </a:p>
          <a:p>
            <a:pPr marL="0" indent="0">
              <a:buNone/>
            </a:pPr>
            <a:r>
              <a:rPr lang="en-US" sz="1200" b="1" dirty="0">
                <a:solidFill>
                  <a:srgbClr val="000000"/>
                </a:solidFill>
                <a:latin typeface="Times New Roman" panose="02020603050405020304" pitchFamily="18" charset="0"/>
              </a:rPr>
              <a:t>      Provision 3 </a:t>
            </a:r>
            <a:r>
              <a:rPr lang="en-US" sz="1200" dirty="0">
                <a:solidFill>
                  <a:srgbClr val="000000"/>
                </a:solidFill>
                <a:latin typeface="Arial" panose="020B0604020202020204" pitchFamily="34" charset="0"/>
              </a:rPr>
              <a:t>     </a:t>
            </a:r>
            <a:r>
              <a:rPr lang="en-US" sz="1200" dirty="0">
                <a:solidFill>
                  <a:srgbClr val="000000"/>
                </a:solidFill>
                <a:latin typeface="Times New Roman" panose="02020603050405020304" pitchFamily="18" charset="0"/>
              </a:rPr>
              <a:t>The nurse promotes, advocates for, and protects the rights, health, and safety of the patient.</a:t>
            </a:r>
          </a:p>
          <a:p>
            <a:pPr marL="0" indent="0">
              <a:buNone/>
            </a:pPr>
            <a:r>
              <a:rPr lang="en-US" sz="1200" b="1" dirty="0">
                <a:solidFill>
                  <a:srgbClr val="000000"/>
                </a:solidFill>
                <a:latin typeface="Times New Roman" panose="02020603050405020304" pitchFamily="18" charset="0"/>
              </a:rPr>
              <a:t>      Provision 4 </a:t>
            </a:r>
            <a:r>
              <a:rPr lang="en-US" sz="1200" dirty="0">
                <a:solidFill>
                  <a:srgbClr val="000000"/>
                </a:solidFill>
                <a:latin typeface="Arial" panose="020B0604020202020204" pitchFamily="34" charset="0"/>
              </a:rPr>
              <a:t>     </a:t>
            </a:r>
            <a:r>
              <a:rPr lang="en-US" sz="1200" dirty="0">
                <a:solidFill>
                  <a:srgbClr val="000000"/>
                </a:solidFill>
                <a:latin typeface="Times New Roman" panose="02020603050405020304" pitchFamily="18" charset="0"/>
              </a:rPr>
              <a:t>The nurse has authority, accountability and responsibility for nursing practice; makes decisions; and takes action </a:t>
            </a:r>
            <a:br>
              <a:rPr lang="en-US" sz="1200" dirty="0">
                <a:solidFill>
                  <a:srgbClr val="000000"/>
                </a:solidFill>
                <a:latin typeface="Times New Roman" panose="02020603050405020304" pitchFamily="18" charset="0"/>
              </a:rPr>
            </a:br>
            <a:r>
              <a:rPr lang="en-US" sz="1200" dirty="0">
                <a:solidFill>
                  <a:srgbClr val="000000"/>
                </a:solidFill>
                <a:latin typeface="Times New Roman" panose="02020603050405020304" pitchFamily="18" charset="0"/>
              </a:rPr>
              <a:t>                                     consistent with the obligation to provide optimal patient care. </a:t>
            </a:r>
            <a:r>
              <a:rPr lang="en-US" sz="1200" dirty="0">
                <a:solidFill>
                  <a:srgbClr val="000000"/>
                </a:solidFill>
                <a:latin typeface="Arial" panose="020B0604020202020204" pitchFamily="34" charset="0"/>
              </a:rPr>
              <a:t>	</a:t>
            </a:r>
          </a:p>
          <a:p>
            <a:pPr marL="0" indent="0">
              <a:buNone/>
            </a:pPr>
            <a:r>
              <a:rPr lang="en-US" sz="1200" b="1" dirty="0">
                <a:solidFill>
                  <a:srgbClr val="000000"/>
                </a:solidFill>
                <a:latin typeface="Times New Roman" panose="02020603050405020304" pitchFamily="18" charset="0"/>
              </a:rPr>
              <a:t>      Provision 5 </a:t>
            </a:r>
            <a:r>
              <a:rPr lang="en-US" sz="1200" dirty="0">
                <a:solidFill>
                  <a:srgbClr val="000000"/>
                </a:solidFill>
                <a:latin typeface="Arial" panose="020B0604020202020204" pitchFamily="34" charset="0"/>
              </a:rPr>
              <a:t>      </a:t>
            </a:r>
            <a:r>
              <a:rPr lang="en-US" sz="1200" dirty="0">
                <a:solidFill>
                  <a:srgbClr val="000000"/>
                </a:solidFill>
                <a:latin typeface="Times New Roman" panose="02020603050405020304" pitchFamily="18" charset="0"/>
              </a:rPr>
              <a:t>The nurse owes the same duties to self as to others, including the responsibility to promote health and safety, preserve </a:t>
            </a:r>
            <a:br>
              <a:rPr lang="en-US" sz="1200" dirty="0">
                <a:solidFill>
                  <a:srgbClr val="000000"/>
                </a:solidFill>
                <a:latin typeface="Times New Roman" panose="02020603050405020304" pitchFamily="18" charset="0"/>
              </a:rPr>
            </a:br>
            <a:r>
              <a:rPr lang="en-US" sz="1200" dirty="0">
                <a:solidFill>
                  <a:srgbClr val="000000"/>
                </a:solidFill>
                <a:latin typeface="Times New Roman" panose="02020603050405020304" pitchFamily="18" charset="0"/>
              </a:rPr>
              <a:t>                                    wholeness of character and integrity, maintain competence, and continue personal and professional growth. </a:t>
            </a:r>
            <a:r>
              <a:rPr lang="en-US" sz="1200" dirty="0">
                <a:solidFill>
                  <a:srgbClr val="000000"/>
                </a:solidFill>
                <a:latin typeface="Arial" panose="020B0604020202020204" pitchFamily="34" charset="0"/>
              </a:rPr>
              <a:t>	</a:t>
            </a:r>
          </a:p>
          <a:p>
            <a:pPr marL="0" indent="0">
              <a:buNone/>
            </a:pPr>
            <a:r>
              <a:rPr lang="en-US" sz="1200" b="1" dirty="0">
                <a:solidFill>
                  <a:srgbClr val="000000"/>
                </a:solidFill>
                <a:latin typeface="Times New Roman" panose="02020603050405020304" pitchFamily="18" charset="0"/>
              </a:rPr>
              <a:t>      Provision 6 </a:t>
            </a:r>
            <a:r>
              <a:rPr lang="en-US" sz="1200" dirty="0">
                <a:solidFill>
                  <a:srgbClr val="000000"/>
                </a:solidFill>
                <a:latin typeface="Arial" panose="020B0604020202020204" pitchFamily="34" charset="0"/>
              </a:rPr>
              <a:t>      </a:t>
            </a:r>
            <a:r>
              <a:rPr lang="en-US" sz="1200" dirty="0">
                <a:solidFill>
                  <a:srgbClr val="000000"/>
                </a:solidFill>
                <a:latin typeface="Times New Roman" panose="02020603050405020304" pitchFamily="18" charset="0"/>
              </a:rPr>
              <a:t>The nurse, through individual and collective effort, establishes, maintains, and improves the ethical environment of the </a:t>
            </a:r>
            <a:br>
              <a:rPr lang="en-US" sz="1200" dirty="0">
                <a:solidFill>
                  <a:srgbClr val="000000"/>
                </a:solidFill>
                <a:latin typeface="Times New Roman" panose="02020603050405020304" pitchFamily="18" charset="0"/>
              </a:rPr>
            </a:br>
            <a:r>
              <a:rPr lang="en-US" sz="1200" dirty="0">
                <a:solidFill>
                  <a:srgbClr val="000000"/>
                </a:solidFill>
                <a:latin typeface="Times New Roman" panose="02020603050405020304" pitchFamily="18" charset="0"/>
              </a:rPr>
              <a:t>                                     work setting and conditions of employment that are conducive to safe, quality health care. </a:t>
            </a:r>
            <a:r>
              <a:rPr lang="en-US" sz="1200" dirty="0">
                <a:solidFill>
                  <a:srgbClr val="000000"/>
                </a:solidFill>
                <a:latin typeface="Arial" panose="020B0604020202020204" pitchFamily="34" charset="0"/>
              </a:rPr>
              <a:t>	</a:t>
            </a:r>
          </a:p>
          <a:p>
            <a:pPr marL="0" indent="0">
              <a:buNone/>
            </a:pPr>
            <a:r>
              <a:rPr lang="en-US" sz="1200" b="1" dirty="0">
                <a:solidFill>
                  <a:srgbClr val="000000"/>
                </a:solidFill>
                <a:latin typeface="Times New Roman" panose="02020603050405020304" pitchFamily="18" charset="0"/>
              </a:rPr>
              <a:t>      Provision 7 </a:t>
            </a:r>
            <a:r>
              <a:rPr lang="en-US" sz="1200" dirty="0">
                <a:solidFill>
                  <a:srgbClr val="000000"/>
                </a:solidFill>
                <a:latin typeface="Arial" panose="020B0604020202020204" pitchFamily="34" charset="0"/>
              </a:rPr>
              <a:t>      </a:t>
            </a:r>
            <a:r>
              <a:rPr lang="en-US" sz="1200" dirty="0">
                <a:solidFill>
                  <a:srgbClr val="000000"/>
                </a:solidFill>
                <a:latin typeface="Times New Roman" panose="02020603050405020304" pitchFamily="18" charset="0"/>
              </a:rPr>
              <a:t>The nurse, in all roles and settings, advances the profession through research and scholarly inquiry, professional </a:t>
            </a:r>
            <a:br>
              <a:rPr lang="en-US" sz="1200" dirty="0">
                <a:solidFill>
                  <a:srgbClr val="000000"/>
                </a:solidFill>
                <a:latin typeface="Times New Roman" panose="02020603050405020304" pitchFamily="18" charset="0"/>
              </a:rPr>
            </a:br>
            <a:r>
              <a:rPr lang="en-US" sz="1200" dirty="0">
                <a:solidFill>
                  <a:srgbClr val="000000"/>
                </a:solidFill>
                <a:latin typeface="Times New Roman" panose="02020603050405020304" pitchFamily="18" charset="0"/>
              </a:rPr>
              <a:t>                                     standards development, and the generation of both nursing and health policy. </a:t>
            </a:r>
            <a:r>
              <a:rPr lang="en-US" sz="1200" dirty="0">
                <a:solidFill>
                  <a:srgbClr val="000000"/>
                </a:solidFill>
                <a:latin typeface="Arial" panose="020B0604020202020204" pitchFamily="34" charset="0"/>
              </a:rPr>
              <a:t>	</a:t>
            </a:r>
          </a:p>
          <a:p>
            <a:pPr marL="0" indent="0">
              <a:buNone/>
            </a:pPr>
            <a:r>
              <a:rPr lang="en-US" sz="1200" b="1" dirty="0">
                <a:solidFill>
                  <a:srgbClr val="000000"/>
                </a:solidFill>
                <a:latin typeface="Times New Roman" panose="02020603050405020304" pitchFamily="18" charset="0"/>
              </a:rPr>
              <a:t>      Provision 8 </a:t>
            </a:r>
            <a:r>
              <a:rPr lang="en-US" sz="1200" dirty="0">
                <a:solidFill>
                  <a:srgbClr val="000000"/>
                </a:solidFill>
                <a:latin typeface="Arial" panose="020B0604020202020204" pitchFamily="34" charset="0"/>
              </a:rPr>
              <a:t>      </a:t>
            </a:r>
            <a:r>
              <a:rPr lang="en-US" sz="1200" dirty="0">
                <a:solidFill>
                  <a:srgbClr val="000000"/>
                </a:solidFill>
                <a:latin typeface="Times New Roman" panose="02020603050405020304" pitchFamily="18" charset="0"/>
              </a:rPr>
              <a:t>The nurse collaborates with other health professionals and the public to protect human rights, promote health </a:t>
            </a:r>
            <a:br>
              <a:rPr lang="en-US" sz="1200" dirty="0">
                <a:solidFill>
                  <a:srgbClr val="000000"/>
                </a:solidFill>
                <a:latin typeface="Times New Roman" panose="02020603050405020304" pitchFamily="18" charset="0"/>
              </a:rPr>
            </a:br>
            <a:r>
              <a:rPr lang="en-US" sz="1200" dirty="0">
                <a:solidFill>
                  <a:srgbClr val="000000"/>
                </a:solidFill>
                <a:latin typeface="Times New Roman" panose="02020603050405020304" pitchFamily="18" charset="0"/>
              </a:rPr>
              <a:t>                                    diplomacy, and reduce health disparities. </a:t>
            </a:r>
            <a:r>
              <a:rPr lang="en-US" sz="1200" dirty="0">
                <a:solidFill>
                  <a:srgbClr val="000000"/>
                </a:solidFill>
                <a:latin typeface="Arial" panose="020B0604020202020204" pitchFamily="34" charset="0"/>
              </a:rPr>
              <a:t>	</a:t>
            </a:r>
          </a:p>
          <a:p>
            <a:pPr marL="0" indent="0">
              <a:buNone/>
            </a:pPr>
            <a:r>
              <a:rPr lang="en-US" sz="1200" b="1" dirty="0">
                <a:solidFill>
                  <a:srgbClr val="000000"/>
                </a:solidFill>
                <a:latin typeface="Times New Roman" panose="02020603050405020304" pitchFamily="18" charset="0"/>
              </a:rPr>
              <a:t>      Provision 9 </a:t>
            </a:r>
            <a:r>
              <a:rPr lang="en-US" sz="1200" dirty="0">
                <a:solidFill>
                  <a:srgbClr val="000000"/>
                </a:solidFill>
                <a:latin typeface="Arial" panose="020B0604020202020204" pitchFamily="34" charset="0"/>
              </a:rPr>
              <a:t>      </a:t>
            </a:r>
            <a:r>
              <a:rPr lang="en-US" sz="1200" dirty="0">
                <a:solidFill>
                  <a:srgbClr val="000000"/>
                </a:solidFill>
                <a:latin typeface="Times New Roman" panose="02020603050405020304" pitchFamily="18" charset="0"/>
              </a:rPr>
              <a:t>The profession of nursing, collectively through its professional organizations, must articulate nursing values, maintain </a:t>
            </a:r>
            <a:br>
              <a:rPr lang="en-US" sz="1200" dirty="0">
                <a:solidFill>
                  <a:srgbClr val="000000"/>
                </a:solidFill>
                <a:latin typeface="Times New Roman" panose="02020603050405020304" pitchFamily="18" charset="0"/>
              </a:rPr>
            </a:br>
            <a:r>
              <a:rPr lang="en-US" sz="1200" dirty="0">
                <a:solidFill>
                  <a:srgbClr val="000000"/>
                </a:solidFill>
                <a:latin typeface="Times New Roman" panose="02020603050405020304" pitchFamily="18" charset="0"/>
              </a:rPr>
              <a:t>                                     the integrity of the profession and integrate principles of social justice into nursing and health policy. </a:t>
            </a:r>
            <a:r>
              <a:rPr lang="en-US" sz="1200" dirty="0">
                <a:solidFill>
                  <a:srgbClr val="000000"/>
                </a:solidFill>
                <a:latin typeface="Arial" panose="020B0604020202020204" pitchFamily="34" charset="0"/>
              </a:rPr>
              <a:t>	</a:t>
            </a:r>
          </a:p>
          <a:p>
            <a:pPr marL="0" indent="0">
              <a:buNone/>
            </a:pPr>
            <a:endParaRPr lang="en-US" sz="1200" dirty="0">
              <a:solidFill>
                <a:srgbClr val="000000"/>
              </a:solidFill>
              <a:latin typeface="Arial" panose="020B0604020202020204" pitchFamily="34" charset="0"/>
            </a:endParaRPr>
          </a:p>
          <a:p>
            <a:pPr marL="0" indent="0" algn="ctr">
              <a:buNone/>
            </a:pPr>
            <a:r>
              <a:rPr lang="en-US" sz="900" dirty="0"/>
              <a:t>American Nurses Association. (2015). Code of ethics with interpretative statements. Silver Spring, MD: Author. Retrieved from </a:t>
            </a:r>
            <a:r>
              <a:rPr lang="en-US" sz="900" dirty="0">
                <a:hlinkClick r:id="rId2"/>
              </a:rPr>
              <a:t>http://www.nursingworld.org/MainMenuCategories/EthicsStandards/CodeofEthicsforNurses/Code-of-Ethics-For-Nurses.html</a:t>
            </a:r>
            <a:endParaRPr lang="en-US" sz="900" dirty="0"/>
          </a:p>
          <a:p>
            <a:pPr marL="0" indent="0" algn="ctr">
              <a:buNone/>
            </a:pPr>
            <a:endParaRPr lang="en-US" sz="900" dirty="0"/>
          </a:p>
        </p:txBody>
      </p:sp>
    </p:spTree>
    <p:extLst>
      <p:ext uri="{BB962C8B-B14F-4D97-AF65-F5344CB8AC3E}">
        <p14:creationId xmlns:p14="http://schemas.microsoft.com/office/powerpoint/2010/main" val="3721165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53292"/>
            <a:ext cx="8229600" cy="1070708"/>
          </a:xfrm>
        </p:spPr>
        <p:txBody>
          <a:bodyPr/>
          <a:lstStyle/>
          <a:p>
            <a:r>
              <a:rPr lang="en-US" dirty="0"/>
              <a:t>The Legal Angle: Nurses Want to Know….</a:t>
            </a:r>
          </a:p>
        </p:txBody>
      </p:sp>
      <p:sp>
        <p:nvSpPr>
          <p:cNvPr id="3" name="Content Placeholder 2"/>
          <p:cNvSpPr>
            <a:spLocks noGrp="1"/>
          </p:cNvSpPr>
          <p:nvPr>
            <p:ph idx="1"/>
          </p:nvPr>
        </p:nvSpPr>
        <p:spPr>
          <a:xfrm>
            <a:off x="1981200" y="1628504"/>
            <a:ext cx="8229600" cy="4772297"/>
          </a:xfrm>
        </p:spPr>
        <p:txBody>
          <a:bodyPr/>
          <a:lstStyle/>
          <a:p>
            <a:pPr marL="0" indent="0">
              <a:buNone/>
            </a:pPr>
            <a:r>
              <a:rPr lang="en-US" dirty="0"/>
              <a:t>Questions:</a:t>
            </a:r>
          </a:p>
          <a:p>
            <a:pPr marL="514350" indent="-514350">
              <a:buAutoNum type="arabicPeriod"/>
            </a:pPr>
            <a:r>
              <a:rPr lang="en-US" dirty="0"/>
              <a:t>Does the U.S. law protect Diversity, Equity, &amp; </a:t>
            </a:r>
            <a:br>
              <a:rPr lang="en-US" dirty="0"/>
            </a:br>
            <a:r>
              <a:rPr lang="en-US" dirty="0"/>
              <a:t>Inclusion in the Healthcare Workplace?</a:t>
            </a:r>
          </a:p>
          <a:p>
            <a:pPr marL="0" indent="0">
              <a:buNone/>
            </a:pPr>
            <a:r>
              <a:rPr lang="en-US" sz="2400" dirty="0"/>
              <a:t>	. Criminal versus Civil Charges?</a:t>
            </a:r>
          </a:p>
          <a:p>
            <a:pPr marL="514350" indent="-514350">
              <a:buAutoNum type="arabicPeriod"/>
            </a:pPr>
            <a:r>
              <a:rPr lang="en-US" dirty="0"/>
              <a:t>Can a Nurse be Sued for Infractions related to</a:t>
            </a:r>
          </a:p>
          <a:p>
            <a:pPr marL="0" indent="0">
              <a:buNone/>
            </a:pPr>
            <a:r>
              <a:rPr lang="en-US" dirty="0"/>
              <a:t>      Diversity, Equity, &amp; Inclusion?</a:t>
            </a:r>
          </a:p>
          <a:p>
            <a:pPr marL="0" indent="0">
              <a:buNone/>
            </a:pPr>
            <a:r>
              <a:rPr lang="en-US" dirty="0"/>
              <a:t>3. What could Happen to a Nurse if Accused?</a:t>
            </a:r>
          </a:p>
          <a:p>
            <a:r>
              <a:rPr lang="en-US" sz="1200" dirty="0"/>
              <a:t>Manson, P. (30 July, 2021). Calif. court strikes law on transgender pronoun use in nursing homes. </a:t>
            </a:r>
            <a:r>
              <a:rPr lang="en-US" sz="1200" dirty="0">
                <a:latin typeface="Times New Roman" panose="02020603050405020304" pitchFamily="18" charset="0"/>
                <a:cs typeface="Times New Roman" panose="02020603050405020304" pitchFamily="18" charset="0"/>
                <a:hlinkClick r:id="rId2"/>
              </a:rPr>
              <a:t>https://www.upi.com/Top_News/US/2021/07/30/transgender-pronouns-California-nursing-homes-lawsuit/4341627575533/</a:t>
            </a:r>
            <a:endParaRPr lang="en-US" sz="1200" dirty="0">
              <a:latin typeface="Times New Roman" panose="02020603050405020304" pitchFamily="18" charset="0"/>
              <a:cs typeface="Times New Roman" panose="02020603050405020304" pitchFamily="18" charset="0"/>
            </a:endParaRPr>
          </a:p>
          <a:p>
            <a:r>
              <a:rPr lang="en-US" sz="1200" dirty="0"/>
              <a:t>Nurses Service Organization (NSO) (2021). Creating inclusiveness for transgender patients. </a:t>
            </a:r>
            <a:r>
              <a:rPr lang="en-US" sz="1200" u="sng" dirty="0">
                <a:hlinkClick r:id="rId3"/>
              </a:rPr>
              <a:t>https://www.nso.com/Learning/Artifacts/Articles/Creating-Inclusiveness-for-Transgender-Patients</a:t>
            </a:r>
            <a:endParaRPr lang="en-US" sz="1200" dirty="0"/>
          </a:p>
          <a:p>
            <a:endParaRPr lang="en-US" sz="1200" b="1" dirty="0"/>
          </a:p>
          <a:p>
            <a:endParaRPr lang="en-US" sz="1200" b="1" dirty="0"/>
          </a:p>
          <a:p>
            <a:pPr marL="0" indent="0">
              <a:buNone/>
            </a:pPr>
            <a:endParaRPr lang="en-US" sz="1200" dirty="0"/>
          </a:p>
        </p:txBody>
      </p:sp>
    </p:spTree>
    <p:extLst>
      <p:ext uri="{BB962C8B-B14F-4D97-AF65-F5344CB8AC3E}">
        <p14:creationId xmlns:p14="http://schemas.microsoft.com/office/powerpoint/2010/main" val="3273199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5855" y="457201"/>
            <a:ext cx="8229600" cy="1029855"/>
          </a:xfrm>
        </p:spPr>
        <p:txBody>
          <a:bodyPr/>
          <a:lstStyle/>
          <a:p>
            <a:r>
              <a:rPr lang="en-US" dirty="0"/>
              <a:t>The U.S. Constitution: the First Amendment</a:t>
            </a:r>
          </a:p>
        </p:txBody>
      </p:sp>
      <p:sp>
        <p:nvSpPr>
          <p:cNvPr id="3" name="Content Placeholder 2"/>
          <p:cNvSpPr>
            <a:spLocks noGrp="1"/>
          </p:cNvSpPr>
          <p:nvPr>
            <p:ph idx="1"/>
          </p:nvPr>
        </p:nvSpPr>
        <p:spPr>
          <a:xfrm>
            <a:off x="1981200" y="1764145"/>
            <a:ext cx="8229600" cy="4692073"/>
          </a:xfrm>
        </p:spPr>
        <p:txBody>
          <a:bodyPr/>
          <a:lstStyle/>
          <a:p>
            <a:pPr marL="0" indent="0">
              <a:buNone/>
            </a:pPr>
            <a:r>
              <a:rPr lang="en-US" dirty="0"/>
              <a:t>First of all…the First Amendment</a:t>
            </a:r>
          </a:p>
          <a:p>
            <a:pPr marL="0" indent="0">
              <a:buNone/>
            </a:pPr>
            <a:endParaRPr lang="en-US" dirty="0"/>
          </a:p>
          <a:p>
            <a:r>
              <a:rPr lang="en-US" sz="2800" dirty="0"/>
              <a:t>“Congress shall make no law respecting an establishment of religion, or prohibiting the free exercise thereof, or abridging the freedom of speech, or of the press; or the right of the people peacefully to assemble, and to petition the government for a redress of grievances” </a:t>
            </a:r>
            <a:r>
              <a:rPr lang="en-US" sz="1200" dirty="0"/>
              <a:t>(U.S. Const. amend. I)</a:t>
            </a:r>
          </a:p>
          <a:p>
            <a:endParaRPr lang="en-US" sz="1200" dirty="0"/>
          </a:p>
        </p:txBody>
      </p:sp>
    </p:spTree>
    <p:extLst>
      <p:ext uri="{BB962C8B-B14F-4D97-AF65-F5344CB8AC3E}">
        <p14:creationId xmlns:p14="http://schemas.microsoft.com/office/powerpoint/2010/main" val="9610407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24873"/>
            <a:ext cx="8229600" cy="992765"/>
          </a:xfrm>
        </p:spPr>
        <p:txBody>
          <a:bodyPr/>
          <a:lstStyle/>
          <a:p>
            <a:r>
              <a:rPr lang="en-US" dirty="0"/>
              <a:t>U.S. Acts in Support of Diversity</a:t>
            </a:r>
          </a:p>
        </p:txBody>
      </p:sp>
      <p:sp>
        <p:nvSpPr>
          <p:cNvPr id="3" name="Content Placeholder 2"/>
          <p:cNvSpPr>
            <a:spLocks noGrp="1"/>
          </p:cNvSpPr>
          <p:nvPr>
            <p:ph idx="1"/>
          </p:nvPr>
        </p:nvSpPr>
        <p:spPr>
          <a:xfrm>
            <a:off x="1782618" y="1542474"/>
            <a:ext cx="8599055" cy="5015345"/>
          </a:xfrm>
        </p:spPr>
        <p:txBody>
          <a:bodyPr/>
          <a:lstStyle/>
          <a:p>
            <a:r>
              <a:rPr lang="en-US" sz="2800" dirty="0"/>
              <a:t>Title VII of the Civil Rights Act of 1964</a:t>
            </a:r>
          </a:p>
          <a:p>
            <a:pPr lvl="1" indent="-342900">
              <a:buFont typeface="Wingdings" panose="05000000000000000000" pitchFamily="2" charset="2"/>
              <a:buChar char="Ø"/>
            </a:pPr>
            <a:r>
              <a:rPr lang="en-US" sz="2000" dirty="0"/>
              <a:t>Discrimination Prohibited if Federal Funds Received </a:t>
            </a:r>
            <a:r>
              <a:rPr lang="en-US" sz="1100" dirty="0"/>
              <a:t>(U.S. Department of Labor, </a:t>
            </a:r>
            <a:r>
              <a:rPr lang="en-US" sz="1100" dirty="0" err="1"/>
              <a:t>n.d.</a:t>
            </a:r>
            <a:r>
              <a:rPr lang="en-US" sz="1100" dirty="0"/>
              <a:t>)</a:t>
            </a:r>
            <a:endParaRPr lang="en-US" sz="2000" dirty="0"/>
          </a:p>
          <a:p>
            <a:r>
              <a:rPr lang="en-US" sz="2800" dirty="0"/>
              <a:t>Age Discrimination in Employment Act</a:t>
            </a:r>
          </a:p>
          <a:p>
            <a:pPr lvl="1">
              <a:buFont typeface="Wingdings" panose="05000000000000000000" pitchFamily="2" charset="2"/>
              <a:buChar char="Ø"/>
            </a:pPr>
            <a:r>
              <a:rPr lang="en-US" sz="2000" dirty="0"/>
              <a:t>Involuntary Retirement Prohibited, Employer Must Show Reasonable Cause for Termination Other than Age, if Over Age 40 years </a:t>
            </a:r>
            <a:r>
              <a:rPr lang="en-US" sz="1400" dirty="0"/>
              <a:t>(Equal Opportunity Employment Commission (EEOC), </a:t>
            </a:r>
            <a:r>
              <a:rPr lang="en-US" sz="1400" dirty="0" err="1"/>
              <a:t>n.d.</a:t>
            </a:r>
            <a:r>
              <a:rPr lang="en-US" sz="1400" dirty="0"/>
              <a:t>)</a:t>
            </a:r>
            <a:endParaRPr lang="en-US" sz="2000" dirty="0"/>
          </a:p>
          <a:p>
            <a:r>
              <a:rPr lang="en-US" sz="2800" dirty="0"/>
              <a:t>Americans With Disabilities Act</a:t>
            </a:r>
          </a:p>
          <a:p>
            <a:pPr lvl="1">
              <a:buFont typeface="Wingdings" panose="05000000000000000000" pitchFamily="2" charset="2"/>
              <a:buChar char="Ø"/>
            </a:pPr>
            <a:r>
              <a:rPr lang="en-US" sz="2000" dirty="0"/>
              <a:t>Prohibits Discrimination based in a Disability in ALL Areas of Public Life </a:t>
            </a:r>
            <a:r>
              <a:rPr lang="en-US" sz="1400" dirty="0"/>
              <a:t>(American Disabilities Act (ADA), 2009; The White House, 2021). </a:t>
            </a:r>
            <a:endParaRPr lang="en-US" sz="2800" dirty="0"/>
          </a:p>
          <a:p>
            <a:r>
              <a:rPr lang="en-US" sz="2800" dirty="0"/>
              <a:t>14th Amendment to the Constitution’s Equal Protection Clause </a:t>
            </a:r>
          </a:p>
          <a:p>
            <a:pPr lvl="1">
              <a:buFont typeface="Wingdings" panose="05000000000000000000" pitchFamily="2" charset="2"/>
              <a:buChar char="Ø"/>
            </a:pPr>
            <a:r>
              <a:rPr lang="en-US" sz="2000" dirty="0"/>
              <a:t>Prohibits ANY State Law from Denying ANY Individual Due Protection </a:t>
            </a:r>
          </a:p>
          <a:p>
            <a:pPr marL="457200" lvl="1" indent="0">
              <a:buNone/>
            </a:pPr>
            <a:r>
              <a:rPr lang="en-US" sz="2000" dirty="0"/>
              <a:t>     Under the Law</a:t>
            </a:r>
          </a:p>
        </p:txBody>
      </p:sp>
    </p:spTree>
    <p:extLst>
      <p:ext uri="{BB962C8B-B14F-4D97-AF65-F5344CB8AC3E}">
        <p14:creationId xmlns:p14="http://schemas.microsoft.com/office/powerpoint/2010/main" val="597755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08000"/>
            <a:ext cx="8229600" cy="909638"/>
          </a:xfrm>
        </p:spPr>
        <p:txBody>
          <a:bodyPr/>
          <a:lstStyle/>
          <a:p>
            <a:r>
              <a:rPr lang="en-US" dirty="0"/>
              <a:t>Regulatory Considerations</a:t>
            </a:r>
          </a:p>
        </p:txBody>
      </p:sp>
      <p:sp>
        <p:nvSpPr>
          <p:cNvPr id="3" name="Content Placeholder 2"/>
          <p:cNvSpPr>
            <a:spLocks noGrp="1"/>
          </p:cNvSpPr>
          <p:nvPr>
            <p:ph idx="1"/>
          </p:nvPr>
        </p:nvSpPr>
        <p:spPr>
          <a:xfrm>
            <a:off x="1672493" y="1547446"/>
            <a:ext cx="8854831" cy="4945718"/>
          </a:xfrm>
        </p:spPr>
        <p:txBody>
          <a:bodyPr/>
          <a:lstStyle/>
          <a:p>
            <a:pPr marL="0" indent="0">
              <a:buNone/>
            </a:pPr>
            <a:r>
              <a:rPr lang="en-US" dirty="0"/>
              <a:t>Federal Law Applied to Healthcare Standards</a:t>
            </a:r>
          </a:p>
          <a:p>
            <a:r>
              <a:rPr lang="en-US" sz="2800" dirty="0"/>
              <a:t>	Embedded in the Conditions of Federal  Regulations (CFRs) (</a:t>
            </a:r>
            <a:r>
              <a:rPr lang="en-US" sz="2800" dirty="0" err="1"/>
              <a:t>Smith|Congressional</a:t>
            </a:r>
            <a:r>
              <a:rPr lang="en-US" sz="2800" dirty="0"/>
              <a:t> Research Service, 2014)</a:t>
            </a:r>
          </a:p>
          <a:p>
            <a:r>
              <a:rPr lang="en-US" sz="2800" dirty="0"/>
              <a:t>The CFRs </a:t>
            </a:r>
            <a:r>
              <a:rPr lang="en-US" sz="2800" dirty="0">
                <a:latin typeface="Calibri" panose="020F0502020204030204" pitchFamily="34" charset="0"/>
                <a:cs typeface="Calibri" panose="020F0502020204030204" pitchFamily="34" charset="0"/>
              </a:rPr>
              <a:t>→ Standards for JCAHO &amp; CMS (Centers for Medicare &amp; Medicaid) Healthcare Surveys</a:t>
            </a:r>
          </a:p>
          <a:p>
            <a:pPr marL="0" indent="0">
              <a:buNone/>
            </a:pPr>
            <a:r>
              <a:rPr lang="en-US" dirty="0">
                <a:latin typeface="Calibri" panose="020F0502020204030204" pitchFamily="34" charset="0"/>
                <a:cs typeface="Calibri" panose="020F0502020204030204" pitchFamily="34" charset="0"/>
              </a:rPr>
              <a:t>Board of Nursing Nurse Practice Acts are Legislatively Enacted State Laws – Not Optional</a:t>
            </a:r>
            <a:endParaRPr lang="en-US" dirty="0"/>
          </a:p>
          <a:p>
            <a:r>
              <a:rPr lang="en-US" sz="2800" dirty="0"/>
              <a:t>Federal Law Authorizes State Boards of Nursing to Discipline Based on State Nurse Practice Laws </a:t>
            </a:r>
          </a:p>
          <a:p>
            <a:pPr marL="0" indent="0">
              <a:buNone/>
            </a:pPr>
            <a:r>
              <a:rPr lang="en-US" sz="1100" dirty="0"/>
              <a:t>                   (Huynh &amp; Haddad, 2022; National Council State Boards of Nursing, 2017) </a:t>
            </a:r>
            <a:r>
              <a:rPr lang="en-US" dirty="0"/>
              <a:t> </a:t>
            </a:r>
            <a:endParaRPr lang="en-US" sz="1100" dirty="0"/>
          </a:p>
        </p:txBody>
      </p:sp>
    </p:spTree>
    <p:extLst>
      <p:ext uri="{BB962C8B-B14F-4D97-AF65-F5344CB8AC3E}">
        <p14:creationId xmlns:p14="http://schemas.microsoft.com/office/powerpoint/2010/main" val="992843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43346"/>
            <a:ext cx="8229600" cy="1126837"/>
          </a:xfrm>
        </p:spPr>
        <p:txBody>
          <a:bodyPr/>
          <a:lstStyle/>
          <a:p>
            <a:r>
              <a:rPr lang="en-US" dirty="0"/>
              <a:t>Diversity in Nursing…the Basics</a:t>
            </a:r>
          </a:p>
        </p:txBody>
      </p:sp>
      <p:sp>
        <p:nvSpPr>
          <p:cNvPr id="3" name="Content Placeholder 2"/>
          <p:cNvSpPr>
            <a:spLocks noGrp="1"/>
          </p:cNvSpPr>
          <p:nvPr>
            <p:ph idx="1"/>
          </p:nvPr>
        </p:nvSpPr>
        <p:spPr>
          <a:xfrm>
            <a:off x="1981200" y="1644074"/>
            <a:ext cx="8229600" cy="4821383"/>
          </a:xfrm>
        </p:spPr>
        <p:txBody>
          <a:bodyPr/>
          <a:lstStyle/>
          <a:p>
            <a:pPr marL="0" indent="0" algn="ctr">
              <a:buNone/>
            </a:pPr>
            <a:r>
              <a:rPr lang="en-US" sz="2800" dirty="0"/>
              <a:t>Conclusions: </a:t>
            </a:r>
          </a:p>
          <a:p>
            <a:r>
              <a:rPr lang="en-US" sz="2800" dirty="0"/>
              <a:t>Diversity, Equity, &amp; Inclusion are Legal, Ethical, &amp;  </a:t>
            </a:r>
            <a:r>
              <a:rPr lang="en-US" sz="2800" u="sng" dirty="0"/>
              <a:t>Regulatory</a:t>
            </a:r>
            <a:r>
              <a:rPr lang="en-US" sz="2800" dirty="0"/>
              <a:t> Standards based in Federal Law and Ethical Code</a:t>
            </a:r>
          </a:p>
          <a:p>
            <a:r>
              <a:rPr lang="en-US" sz="2800" dirty="0"/>
              <a:t>There are Consequences for Violations, Nurse &amp; Institution, under </a:t>
            </a:r>
            <a:r>
              <a:rPr lang="en-US" sz="2800" u="sng" dirty="0"/>
              <a:t>Human Rights &amp; Patient Rights</a:t>
            </a:r>
          </a:p>
          <a:p>
            <a:r>
              <a:rPr lang="en-US" sz="2800" dirty="0"/>
              <a:t>Nurses </a:t>
            </a:r>
            <a:r>
              <a:rPr lang="en-US" sz="2800" dirty="0">
                <a:latin typeface="Calibri" panose="020F0502020204030204" pitchFamily="34" charset="0"/>
                <a:cs typeface="Calibri" panose="020F0502020204030204" pitchFamily="34" charset="0"/>
              </a:rPr>
              <a:t>→ Lost job, Disciplinary Action, License Revocation, Legal Action Resulting in Fines and/or Imprisonment</a:t>
            </a:r>
          </a:p>
          <a:p>
            <a:r>
              <a:rPr lang="en-US" sz="2800" dirty="0">
                <a:latin typeface="Calibri" panose="020F0502020204030204" pitchFamily="34" charset="0"/>
                <a:cs typeface="Calibri" panose="020F0502020204030204" pitchFamily="34" charset="0"/>
              </a:rPr>
              <a:t>Institution → Fines, Sanctions, Closure</a:t>
            </a:r>
            <a:endParaRPr lang="en-US" sz="2800" dirty="0"/>
          </a:p>
          <a:p>
            <a:endParaRPr lang="en-US" dirty="0"/>
          </a:p>
        </p:txBody>
      </p:sp>
    </p:spTree>
    <p:extLst>
      <p:ext uri="{BB962C8B-B14F-4D97-AF65-F5344CB8AC3E}">
        <p14:creationId xmlns:p14="http://schemas.microsoft.com/office/powerpoint/2010/main" val="23690459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43345"/>
            <a:ext cx="8229600" cy="974293"/>
          </a:xfrm>
        </p:spPr>
        <p:txBody>
          <a:bodyPr/>
          <a:lstStyle/>
          <a:p>
            <a:r>
              <a:rPr lang="en-US" dirty="0"/>
              <a:t>DEI Resources for Nurses</a:t>
            </a:r>
          </a:p>
        </p:txBody>
      </p:sp>
      <p:sp>
        <p:nvSpPr>
          <p:cNvPr id="3" name="Content Placeholder 2"/>
          <p:cNvSpPr>
            <a:spLocks noGrp="1"/>
          </p:cNvSpPr>
          <p:nvPr>
            <p:ph idx="1"/>
          </p:nvPr>
        </p:nvSpPr>
        <p:spPr>
          <a:xfrm>
            <a:off x="1981200" y="1856509"/>
            <a:ext cx="8229600" cy="4269654"/>
          </a:xfrm>
        </p:spPr>
        <p:txBody>
          <a:bodyPr/>
          <a:lstStyle/>
          <a:p>
            <a:r>
              <a:rPr lang="en-US" dirty="0"/>
              <a:t>American Nurses Association</a:t>
            </a:r>
          </a:p>
          <a:p>
            <a:pPr lvl="1">
              <a:buFont typeface="Arial" panose="020B0604020202020204" pitchFamily="34" charset="0"/>
              <a:buChar char="•"/>
            </a:pPr>
            <a:r>
              <a:rPr lang="en-US" dirty="0"/>
              <a:t>Code of Ethics, Position Statements, Center for Ethics &amp; Human Rights</a:t>
            </a:r>
          </a:p>
          <a:p>
            <a:r>
              <a:rPr lang="en-US" dirty="0"/>
              <a:t>American Association of Colleges of Nursing</a:t>
            </a:r>
          </a:p>
          <a:p>
            <a:pPr lvl="1">
              <a:buFont typeface="Arial" panose="020B0604020202020204" pitchFamily="34" charset="0"/>
              <a:buChar char="•"/>
            </a:pPr>
            <a:r>
              <a:rPr lang="en-US" dirty="0"/>
              <a:t>Diversity, Equity, &amp; Inclusion </a:t>
            </a:r>
          </a:p>
          <a:p>
            <a:r>
              <a:rPr lang="en-US" dirty="0"/>
              <a:t>Office of Minority Health</a:t>
            </a:r>
          </a:p>
          <a:p>
            <a:pPr lvl="1">
              <a:buFont typeface="Arial" panose="020B0604020202020204" pitchFamily="34" charset="0"/>
              <a:buChar char="•"/>
            </a:pPr>
            <a:r>
              <a:rPr lang="en-US" dirty="0"/>
              <a:t>Think Cultural Health </a:t>
            </a:r>
          </a:p>
          <a:p>
            <a:pPr lvl="1">
              <a:buFont typeface="Arial" panose="020B0604020202020204" pitchFamily="34" charset="0"/>
              <a:buChar char="•"/>
            </a:pPr>
            <a:r>
              <a:rPr lang="en-US" dirty="0"/>
              <a:t>CLAS Standards</a:t>
            </a:r>
          </a:p>
        </p:txBody>
      </p:sp>
    </p:spTree>
    <p:extLst>
      <p:ext uri="{BB962C8B-B14F-4D97-AF65-F5344CB8AC3E}">
        <p14:creationId xmlns:p14="http://schemas.microsoft.com/office/powerpoint/2010/main" val="1399337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Cultural Competency</a:t>
            </a:r>
          </a:p>
        </p:txBody>
      </p:sp>
      <p:sp>
        <p:nvSpPr>
          <p:cNvPr id="3" name="Content Placeholder 2"/>
          <p:cNvSpPr>
            <a:spLocks noGrp="1"/>
          </p:cNvSpPr>
          <p:nvPr>
            <p:ph idx="1"/>
          </p:nvPr>
        </p:nvSpPr>
        <p:spPr>
          <a:xfrm>
            <a:off x="1893456" y="1820091"/>
            <a:ext cx="8571345" cy="4599182"/>
          </a:xfrm>
        </p:spPr>
        <p:txBody>
          <a:bodyPr/>
          <a:lstStyle/>
          <a:p>
            <a:pPr marL="0" indent="0" algn="ctr">
              <a:buNone/>
            </a:pPr>
            <a:r>
              <a:rPr lang="en-US" dirty="0"/>
              <a:t> What is Cultural Competency?</a:t>
            </a:r>
          </a:p>
          <a:p>
            <a:pPr marL="0" indent="0">
              <a:buNone/>
            </a:pPr>
            <a:r>
              <a:rPr lang="en-US" sz="2000" dirty="0"/>
              <a:t>From the CDC: “Cultural and linguistic competence is a set of congruent behaviors, attitudes, and policies that come together in a system, agency, or among professionals that enables effective work in cross-cultural situations” </a:t>
            </a:r>
            <a:r>
              <a:rPr lang="en-US" sz="1400" dirty="0"/>
              <a:t>(CDC NPIN, 2022, What is Cultural Competence?, para 1).</a:t>
            </a:r>
          </a:p>
          <a:p>
            <a:pPr marL="0" indent="0">
              <a:buNone/>
            </a:pPr>
            <a:endParaRPr lang="en-US" sz="1400" dirty="0"/>
          </a:p>
          <a:p>
            <a:pPr marL="0" indent="0">
              <a:buNone/>
            </a:pPr>
            <a:r>
              <a:rPr lang="en-US" dirty="0"/>
              <a:t>. The Key Word in the Definition is: </a:t>
            </a:r>
            <a:r>
              <a:rPr lang="en-US" u="sng" dirty="0"/>
              <a:t>Effective</a:t>
            </a:r>
          </a:p>
          <a:p>
            <a:pPr marL="0" indent="0">
              <a:buNone/>
            </a:pPr>
            <a:r>
              <a:rPr lang="en-US" dirty="0"/>
              <a:t>. The Key Question is: </a:t>
            </a:r>
            <a:r>
              <a:rPr lang="en-US" u="sng" dirty="0"/>
              <a:t>How to be Effective in Cross-</a:t>
            </a:r>
            <a:br>
              <a:rPr lang="en-US" u="sng" dirty="0"/>
            </a:br>
            <a:r>
              <a:rPr lang="en-US" dirty="0"/>
              <a:t>   </a:t>
            </a:r>
            <a:r>
              <a:rPr lang="en-US" u="sng" dirty="0"/>
              <a:t>Cultural Nursing Practice?</a:t>
            </a:r>
          </a:p>
          <a:p>
            <a:pPr marL="0" indent="0">
              <a:buNone/>
            </a:pPr>
            <a:endParaRPr lang="en-US" dirty="0"/>
          </a:p>
        </p:txBody>
      </p:sp>
    </p:spTree>
    <p:extLst>
      <p:ext uri="{BB962C8B-B14F-4D97-AF65-F5344CB8AC3E}">
        <p14:creationId xmlns:p14="http://schemas.microsoft.com/office/powerpoint/2010/main" val="3481357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Skills, Attitudes…KSAs</a:t>
            </a:r>
          </a:p>
        </p:txBody>
      </p:sp>
      <p:sp>
        <p:nvSpPr>
          <p:cNvPr id="3" name="Content Placeholder 2"/>
          <p:cNvSpPr>
            <a:spLocks noGrp="1"/>
          </p:cNvSpPr>
          <p:nvPr>
            <p:ph idx="1"/>
          </p:nvPr>
        </p:nvSpPr>
        <p:spPr>
          <a:xfrm>
            <a:off x="1793966" y="1715589"/>
            <a:ext cx="8595360" cy="4720045"/>
          </a:xfrm>
        </p:spPr>
        <p:txBody>
          <a:bodyPr/>
          <a:lstStyle/>
          <a:p>
            <a:r>
              <a:rPr lang="en-US" dirty="0"/>
              <a:t>Cultural Competency is a human “state of being and becoming” for Effective Work in Cross-Cultural Settings &amp; Situations</a:t>
            </a:r>
          </a:p>
          <a:p>
            <a:r>
              <a:rPr lang="en-US" dirty="0"/>
              <a:t>Cultural Competency is Developed &amp; Practiced…..Knowledge, Skills, Attitudes (KSAs)</a:t>
            </a:r>
          </a:p>
          <a:p>
            <a:r>
              <a:rPr lang="en-US" dirty="0"/>
              <a:t>This Training Focused on Legal, Ethical, &amp; Regulatory Considerations</a:t>
            </a:r>
          </a:p>
          <a:p>
            <a:r>
              <a:rPr lang="en-US" dirty="0"/>
              <a:t>Equally Important is KSAs for Awareness, Understanding, Adaptations of Approach</a:t>
            </a:r>
          </a:p>
        </p:txBody>
      </p:sp>
    </p:spTree>
    <p:extLst>
      <p:ext uri="{BB962C8B-B14F-4D97-AF65-F5344CB8AC3E}">
        <p14:creationId xmlns:p14="http://schemas.microsoft.com/office/powerpoint/2010/main" val="200546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lumMod val="85000"/>
                    <a:lumOff val="15000"/>
                  </a:schemeClr>
                </a:solidFill>
              </a:rPr>
              <a:t>Diversity…</a:t>
            </a:r>
            <a:r>
              <a:rPr lang="en-US" sz="2800" b="1" dirty="0">
                <a:solidFill>
                  <a:schemeClr val="tx1">
                    <a:lumMod val="85000"/>
                    <a:lumOff val="15000"/>
                  </a:schemeClr>
                </a:solidFill>
              </a:rPr>
              <a:t>sometimes we miss the whole picture</a:t>
            </a:r>
            <a:endParaRPr lang="en-US" dirty="0">
              <a:solidFill>
                <a:schemeClr val="tx1">
                  <a:lumMod val="85000"/>
                  <a:lumOff val="15000"/>
                </a:schemeClr>
              </a:solidFill>
            </a:endParaRPr>
          </a:p>
        </p:txBody>
      </p:sp>
      <p:pic>
        <p:nvPicPr>
          <p:cNvPr id="6" name="Content Placeholder 3" descr="ocean-temperature.jpg"/>
          <p:cNvPicPr>
            <a:picLocks noGrp="1" noChangeAspect="1"/>
          </p:cNvPicPr>
          <p:nvPr>
            <p:ph idx="1"/>
          </p:nvPr>
        </p:nvPicPr>
        <p:blipFill>
          <a:blip r:embed="rId2" cstate="print"/>
          <a:stretch>
            <a:fillRect/>
          </a:stretch>
        </p:blipFill>
        <p:spPr>
          <a:xfrm>
            <a:off x="4221019" y="1754909"/>
            <a:ext cx="3980873" cy="4608946"/>
          </a:xfrm>
        </p:spPr>
      </p:pic>
      <p:sp>
        <p:nvSpPr>
          <p:cNvPr id="3" name="TextBox 2"/>
          <p:cNvSpPr txBox="1"/>
          <p:nvPr/>
        </p:nvSpPr>
        <p:spPr>
          <a:xfrm>
            <a:off x="9840686" y="5007429"/>
            <a:ext cx="1811383" cy="276999"/>
          </a:xfrm>
          <a:prstGeom prst="rect">
            <a:avLst/>
          </a:prstGeom>
          <a:noFill/>
        </p:spPr>
        <p:txBody>
          <a:bodyPr wrap="square" rtlCol="0">
            <a:spAutoFit/>
          </a:bodyPr>
          <a:lstStyle/>
          <a:p>
            <a:r>
              <a:rPr lang="en-US" sz="1200" dirty="0" smtClean="0"/>
              <a:t>(unsplash.com, </a:t>
            </a:r>
            <a:r>
              <a:rPr lang="en-US" sz="1200" dirty="0" err="1" smtClean="0"/>
              <a:t>n.d.</a:t>
            </a:r>
            <a:r>
              <a:rPr lang="en-US" sz="1200" dirty="0" smtClean="0"/>
              <a:t>)</a:t>
            </a:r>
            <a:endParaRPr lang="en-US" sz="1200" dirty="0"/>
          </a:p>
        </p:txBody>
      </p:sp>
    </p:spTree>
    <p:extLst>
      <p:ext uri="{BB962C8B-B14F-4D97-AF65-F5344CB8AC3E}">
        <p14:creationId xmlns:p14="http://schemas.microsoft.com/office/powerpoint/2010/main" val="1995537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35429"/>
            <a:ext cx="8229600" cy="982209"/>
          </a:xfrm>
        </p:spPr>
        <p:txBody>
          <a:bodyPr/>
          <a:lstStyle/>
          <a:p>
            <a:r>
              <a:rPr lang="en-US" dirty="0"/>
              <a:t>Cultural Competency or “</a:t>
            </a:r>
            <a:r>
              <a:rPr lang="en-US" dirty="0" err="1" smtClean="0"/>
              <a:t>Competemility</a:t>
            </a:r>
            <a:r>
              <a:rPr lang="en-US" dirty="0"/>
              <a:t>”?</a:t>
            </a:r>
          </a:p>
        </p:txBody>
      </p:sp>
      <p:sp>
        <p:nvSpPr>
          <p:cNvPr id="3" name="Content Placeholder 2"/>
          <p:cNvSpPr>
            <a:spLocks noGrp="1"/>
          </p:cNvSpPr>
          <p:nvPr>
            <p:ph idx="1"/>
          </p:nvPr>
        </p:nvSpPr>
        <p:spPr>
          <a:xfrm>
            <a:off x="1981200" y="1776549"/>
            <a:ext cx="8229600" cy="4349614"/>
          </a:xfrm>
        </p:spPr>
        <p:txBody>
          <a:bodyPr/>
          <a:lstStyle/>
          <a:p>
            <a:pPr marL="0" indent="0">
              <a:buNone/>
            </a:pPr>
            <a:r>
              <a:rPr lang="en-US" sz="2800" dirty="0"/>
              <a:t>Awareness &amp; Understanding </a:t>
            </a:r>
            <a:r>
              <a:rPr lang="en-US" sz="2800" dirty="0">
                <a:latin typeface="Calibri" panose="020F0502020204030204" pitchFamily="34" charset="0"/>
                <a:cs typeface="Calibri" panose="020F0502020204030204" pitchFamily="34" charset="0"/>
              </a:rPr>
              <a:t>→ High/Low Context Cultures </a:t>
            </a:r>
          </a:p>
          <a:p>
            <a:r>
              <a:rPr lang="en-US" sz="2800" dirty="0">
                <a:latin typeface="Calibri" panose="020F0502020204030204" pitchFamily="34" charset="0"/>
                <a:cs typeface="Calibri" panose="020F0502020204030204" pitchFamily="34" charset="0"/>
              </a:rPr>
              <a:t>Culture-Bound Values, Beliefs, Behaviors</a:t>
            </a:r>
          </a:p>
          <a:p>
            <a:r>
              <a:rPr lang="en-US" sz="2800" dirty="0">
                <a:latin typeface="Calibri" panose="020F0502020204030204" pitchFamily="34" charset="0"/>
                <a:cs typeface="Calibri" panose="020F0502020204030204" pitchFamily="34" charset="0"/>
              </a:rPr>
              <a:t>Individualism vs Collectivism, Time Orientation </a:t>
            </a:r>
            <a:r>
              <a:rPr lang="en-US" sz="1400" dirty="0">
                <a:latin typeface="Calibri" panose="020F0502020204030204" pitchFamily="34" charset="0"/>
                <a:cs typeface="Calibri" panose="020F0502020204030204" pitchFamily="34" charset="0"/>
              </a:rPr>
              <a:t>(Singleton &amp; Krause, 2009)</a:t>
            </a:r>
            <a:endParaRPr lang="en-US" sz="2800" dirty="0">
              <a:latin typeface="Calibri" panose="020F0502020204030204" pitchFamily="34" charset="0"/>
              <a:cs typeface="Calibri" panose="020F0502020204030204" pitchFamily="34" charset="0"/>
            </a:endParaRPr>
          </a:p>
          <a:p>
            <a:r>
              <a:rPr lang="en-US" sz="2800" dirty="0">
                <a:latin typeface="Calibri" panose="020F0502020204030204" pitchFamily="34" charset="0"/>
                <a:cs typeface="Calibri" panose="020F0502020204030204" pitchFamily="34" charset="0"/>
              </a:rPr>
              <a:t>KSA Development in this area </a:t>
            </a:r>
            <a:r>
              <a:rPr lang="en-US" sz="2800" dirty="0">
                <a:latin typeface="Times New Roman" panose="02020603050405020304" pitchFamily="18" charset="0"/>
                <a:cs typeface="Times New Roman" panose="02020603050405020304" pitchFamily="18" charset="0"/>
              </a:rPr>
              <a:t>═ </a:t>
            </a:r>
            <a:r>
              <a:rPr lang="en-US" sz="2800" dirty="0">
                <a:latin typeface="Calibri" panose="020F0502020204030204" pitchFamily="34" charset="0"/>
                <a:cs typeface="Calibri" panose="020F0502020204030204" pitchFamily="34" charset="0"/>
              </a:rPr>
              <a:t>Awareness,  Understanding, Adaptation of Approach, &amp; Practice</a:t>
            </a:r>
          </a:p>
          <a:p>
            <a:pPr marL="0" indent="0">
              <a:buNone/>
            </a:pPr>
            <a:r>
              <a:rPr lang="en-US" sz="2800" dirty="0">
                <a:latin typeface="Calibri" panose="020F0502020204030204" pitchFamily="34" charset="0"/>
                <a:cs typeface="Calibri" panose="020F0502020204030204" pitchFamily="34" charset="0"/>
              </a:rPr>
              <a:t>Effective KSA Practice </a:t>
            </a:r>
            <a:r>
              <a:rPr lang="en-US" sz="2800" dirty="0">
                <a:cs typeface="Times New Roman" panose="02020603050405020304" pitchFamily="18" charset="0"/>
              </a:rPr>
              <a:t>═ Cultural Competency</a:t>
            </a:r>
            <a:r>
              <a:rPr lang="en-US" sz="2800" b="1"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that is, </a:t>
            </a:r>
            <a:r>
              <a:rPr lang="en-US" sz="2800" dirty="0">
                <a:cs typeface="Times New Roman" panose="02020603050405020304" pitchFamily="18" charset="0"/>
              </a:rPr>
              <a:t> “Cultural Competemility” </a:t>
            </a:r>
            <a:r>
              <a:rPr lang="en-US" sz="1400" dirty="0">
                <a:cs typeface="Times New Roman" panose="02020603050405020304" pitchFamily="18" charset="0"/>
              </a:rPr>
              <a:t>(Transcultural C.A.R.E. Associates, 2018)</a:t>
            </a:r>
            <a:endParaRPr lang="en-US" sz="1400" dirty="0"/>
          </a:p>
        </p:txBody>
      </p:sp>
    </p:spTree>
    <p:extLst>
      <p:ext uri="{BB962C8B-B14F-4D97-AF65-F5344CB8AC3E}">
        <p14:creationId xmlns:p14="http://schemas.microsoft.com/office/powerpoint/2010/main" val="42511482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Cultural </a:t>
            </a:r>
            <a:r>
              <a:rPr lang="en-US" dirty="0" err="1" smtClean="0"/>
              <a:t>Competemility</a:t>
            </a:r>
            <a:endParaRPr lang="en-US" dirty="0"/>
          </a:p>
        </p:txBody>
      </p:sp>
      <p:sp>
        <p:nvSpPr>
          <p:cNvPr id="3" name="Content Placeholder 2"/>
          <p:cNvSpPr>
            <a:spLocks noGrp="1"/>
          </p:cNvSpPr>
          <p:nvPr>
            <p:ph idx="1"/>
          </p:nvPr>
        </p:nvSpPr>
        <p:spPr>
          <a:xfrm>
            <a:off x="1811384" y="1767841"/>
            <a:ext cx="8586651" cy="4641669"/>
          </a:xfrm>
        </p:spPr>
        <p:txBody>
          <a:bodyPr/>
          <a:lstStyle/>
          <a:p>
            <a:pPr marL="0" indent="0" algn="ctr">
              <a:buNone/>
            </a:pPr>
            <a:r>
              <a:rPr lang="en-US" dirty="0" err="1"/>
              <a:t>Campinha</a:t>
            </a:r>
            <a:r>
              <a:rPr lang="en-US" dirty="0"/>
              <a:t>-Bacote’s Model of Cultural Competemility</a:t>
            </a:r>
          </a:p>
          <a:p>
            <a:r>
              <a:rPr lang="en-US" dirty="0"/>
              <a:t>Process of “being” and “becoming” Cross-Culturally Effective</a:t>
            </a:r>
          </a:p>
          <a:p>
            <a:r>
              <a:rPr lang="en-US" dirty="0"/>
              <a:t>Combines Cultural Competency and Cultural Humility </a:t>
            </a:r>
            <a:r>
              <a:rPr lang="en-US" dirty="0">
                <a:cs typeface="Times New Roman" panose="02020603050405020304" pitchFamily="18" charset="0"/>
              </a:rPr>
              <a:t>═ Cultural Competemility</a:t>
            </a:r>
          </a:p>
          <a:p>
            <a:r>
              <a:rPr lang="en-US" dirty="0"/>
              <a:t>The 5 C’s: Cultural Awareness, Cultural Knowledge, Cultural Skill, Cultural Desire, and Cultural Encounters </a:t>
            </a:r>
            <a:r>
              <a:rPr lang="en-US" sz="1400" dirty="0">
                <a:cs typeface="Times New Roman" panose="02020603050405020304" pitchFamily="18" charset="0"/>
              </a:rPr>
              <a:t>(Transcultural C.A.R.E. Associates, 2018)</a:t>
            </a:r>
            <a:endParaRPr lang="en-US" sz="1400" dirty="0"/>
          </a:p>
          <a:p>
            <a:endParaRPr lang="en-US" dirty="0"/>
          </a:p>
          <a:p>
            <a:endParaRPr lang="en-US" dirty="0"/>
          </a:p>
          <a:p>
            <a:endParaRPr lang="en-US" dirty="0"/>
          </a:p>
        </p:txBody>
      </p:sp>
    </p:spTree>
    <p:extLst>
      <p:ext uri="{BB962C8B-B14F-4D97-AF65-F5344CB8AC3E}">
        <p14:creationId xmlns:p14="http://schemas.microsoft.com/office/powerpoint/2010/main" val="3071666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9303"/>
            <a:ext cx="8229600" cy="1008335"/>
          </a:xfrm>
        </p:spPr>
        <p:txBody>
          <a:bodyPr/>
          <a:lstStyle/>
          <a:p>
            <a:pPr marL="0" indent="0"/>
            <a:r>
              <a:rPr lang="en-US" dirty="0" err="1"/>
              <a:t>Campinha-Bacote’s</a:t>
            </a:r>
            <a:r>
              <a:rPr lang="en-US" dirty="0"/>
              <a:t> Model of Cultural </a:t>
            </a:r>
            <a:r>
              <a:rPr lang="en-US" dirty="0" err="1"/>
              <a:t>Competetility</a:t>
            </a:r>
            <a:endParaRPr lang="en-US" dirty="0"/>
          </a:p>
        </p:txBody>
      </p:sp>
      <p:sp>
        <p:nvSpPr>
          <p:cNvPr id="3" name="Content Placeholder 2"/>
          <p:cNvSpPr>
            <a:spLocks noGrp="1"/>
          </p:cNvSpPr>
          <p:nvPr>
            <p:ph idx="1"/>
          </p:nvPr>
        </p:nvSpPr>
        <p:spPr>
          <a:xfrm>
            <a:off x="1593669" y="1558834"/>
            <a:ext cx="9013371" cy="4902926"/>
          </a:xfrm>
        </p:spPr>
        <p:txBody>
          <a:bodyPr/>
          <a:lstStyle/>
          <a:p>
            <a:pPr marL="0" indent="0">
              <a:buNone/>
            </a:pPr>
            <a:r>
              <a:rPr lang="en-US" sz="2800" b="1" dirty="0"/>
              <a:t>Cultural Awareness</a:t>
            </a:r>
          </a:p>
          <a:p>
            <a:pPr marL="0" indent="0">
              <a:buNone/>
            </a:pPr>
            <a:r>
              <a:rPr lang="en-US" sz="2800" dirty="0"/>
              <a:t>	. Process of Self-Examination &amp; Reflection for “isms”</a:t>
            </a:r>
          </a:p>
          <a:p>
            <a:pPr marL="0" indent="0">
              <a:buNone/>
            </a:pPr>
            <a:r>
              <a:rPr lang="en-US" sz="2800" b="1" dirty="0"/>
              <a:t>Cultural Knowledge</a:t>
            </a:r>
          </a:p>
          <a:p>
            <a:pPr marL="0" indent="0">
              <a:buNone/>
            </a:pPr>
            <a:r>
              <a:rPr lang="en-US" sz="2800" dirty="0"/>
              <a:t>	. Acquiring Sound Knowledge Base in Cultural Differences</a:t>
            </a:r>
          </a:p>
          <a:p>
            <a:pPr marL="0" indent="0">
              <a:buNone/>
            </a:pPr>
            <a:r>
              <a:rPr lang="en-US" sz="2800" b="1" dirty="0"/>
              <a:t>Cultural Skill</a:t>
            </a:r>
          </a:p>
          <a:p>
            <a:pPr marL="0" indent="0">
              <a:buNone/>
            </a:pPr>
            <a:r>
              <a:rPr lang="en-US" sz="2800" dirty="0"/>
              <a:t>	. Ability for Effective Assessment, Communication Across </a:t>
            </a:r>
            <a:br>
              <a:rPr lang="en-US" sz="2800" dirty="0"/>
            </a:br>
            <a:r>
              <a:rPr lang="en-US" sz="2800" dirty="0"/>
              <a:t>       Cultures</a:t>
            </a:r>
          </a:p>
          <a:p>
            <a:pPr marL="0" indent="0">
              <a:buNone/>
            </a:pPr>
            <a:r>
              <a:rPr lang="en-US" sz="2800" b="1" dirty="0"/>
              <a:t>Cultural Encounters</a:t>
            </a:r>
          </a:p>
          <a:p>
            <a:pPr marL="0" indent="0">
              <a:buNone/>
            </a:pPr>
            <a:r>
              <a:rPr lang="en-US" sz="2800" dirty="0"/>
              <a:t>	. The Process of Practice </a:t>
            </a:r>
          </a:p>
          <a:p>
            <a:pPr marL="0" indent="0">
              <a:buNone/>
            </a:pPr>
            <a:r>
              <a:rPr lang="en-US" sz="2800" b="1" dirty="0"/>
              <a:t>Cultural Desire    </a:t>
            </a:r>
            <a:r>
              <a:rPr lang="en-US" sz="1400" dirty="0">
                <a:cs typeface="Times New Roman" panose="02020603050405020304" pitchFamily="18" charset="0"/>
              </a:rPr>
              <a:t>(Transcultural C.A.R.E. Associates, 2018)</a:t>
            </a:r>
            <a:endParaRPr lang="en-US" sz="1400" dirty="0"/>
          </a:p>
          <a:p>
            <a:pPr marL="0" indent="0">
              <a:buNone/>
            </a:pPr>
            <a:endParaRPr lang="en-US" sz="2800" b="1" dirty="0"/>
          </a:p>
        </p:txBody>
      </p:sp>
    </p:spTree>
    <p:extLst>
      <p:ext uri="{BB962C8B-B14F-4D97-AF65-F5344CB8AC3E}">
        <p14:creationId xmlns:p14="http://schemas.microsoft.com/office/powerpoint/2010/main" val="23800332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966" y="496389"/>
            <a:ext cx="8638903" cy="921249"/>
          </a:xfrm>
        </p:spPr>
        <p:txBody>
          <a:bodyPr/>
          <a:lstStyle/>
          <a:p>
            <a:r>
              <a:rPr lang="en-US" dirty="0"/>
              <a:t>The LEARN Model</a:t>
            </a:r>
          </a:p>
        </p:txBody>
      </p:sp>
      <p:sp>
        <p:nvSpPr>
          <p:cNvPr id="3" name="Content Placeholder 2"/>
          <p:cNvSpPr>
            <a:spLocks noGrp="1"/>
          </p:cNvSpPr>
          <p:nvPr>
            <p:ph idx="1"/>
          </p:nvPr>
        </p:nvSpPr>
        <p:spPr>
          <a:xfrm>
            <a:off x="1881052" y="1767841"/>
            <a:ext cx="8551817" cy="4358323"/>
          </a:xfrm>
        </p:spPr>
        <p:txBody>
          <a:bodyPr/>
          <a:lstStyle/>
          <a:p>
            <a:pPr marL="0" indent="0" algn="ctr">
              <a:buNone/>
            </a:pPr>
            <a:r>
              <a:rPr lang="en-US" dirty="0"/>
              <a:t>Cross Cultural Communication Model</a:t>
            </a:r>
          </a:p>
          <a:p>
            <a:pPr marL="0" indent="0">
              <a:buNone/>
            </a:pPr>
            <a:r>
              <a:rPr lang="en-US" dirty="0"/>
              <a:t>L = Listen</a:t>
            </a:r>
          </a:p>
          <a:p>
            <a:pPr marL="0" indent="0">
              <a:buNone/>
            </a:pPr>
            <a:r>
              <a:rPr lang="en-US" dirty="0"/>
              <a:t>E = Explain</a:t>
            </a:r>
          </a:p>
          <a:p>
            <a:pPr marL="0" indent="0">
              <a:buNone/>
            </a:pPr>
            <a:r>
              <a:rPr lang="en-US" dirty="0"/>
              <a:t>A = Acknowledge</a:t>
            </a:r>
          </a:p>
          <a:p>
            <a:pPr marL="0" indent="0">
              <a:buNone/>
            </a:pPr>
            <a:r>
              <a:rPr lang="en-US" dirty="0"/>
              <a:t>R = Recommend</a:t>
            </a:r>
          </a:p>
          <a:p>
            <a:pPr marL="0" indent="0">
              <a:buNone/>
            </a:pPr>
            <a:r>
              <a:rPr lang="en-US" dirty="0"/>
              <a:t>N = Negotiate          </a:t>
            </a:r>
            <a:r>
              <a:rPr lang="en-US" sz="1400" dirty="0"/>
              <a:t>(</a:t>
            </a:r>
            <a:r>
              <a:rPr lang="en-US" sz="1400" dirty="0" err="1"/>
              <a:t>Ladha</a:t>
            </a:r>
            <a:r>
              <a:rPr lang="en-US" sz="1400" dirty="0"/>
              <a:t>, </a:t>
            </a:r>
            <a:r>
              <a:rPr lang="en-US" sz="1400" dirty="0" err="1"/>
              <a:t>Zubairi</a:t>
            </a:r>
            <a:r>
              <a:rPr lang="en-US" sz="1400" dirty="0"/>
              <a:t>, Hunter, </a:t>
            </a:r>
            <a:r>
              <a:rPr lang="en-US" sz="1400" dirty="0" err="1"/>
              <a:t>Audcent</a:t>
            </a:r>
            <a:r>
              <a:rPr lang="en-US" sz="1400" dirty="0"/>
              <a:t>, &amp; Johnstone, 2018)</a:t>
            </a:r>
          </a:p>
          <a:p>
            <a:pPr marL="0" indent="0">
              <a:buNone/>
            </a:pPr>
            <a:endParaRPr lang="en-US" dirty="0"/>
          </a:p>
        </p:txBody>
      </p:sp>
    </p:spTree>
    <p:extLst>
      <p:ext uri="{BB962C8B-B14F-4D97-AF65-F5344CB8AC3E}">
        <p14:creationId xmlns:p14="http://schemas.microsoft.com/office/powerpoint/2010/main" val="5918156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18012"/>
            <a:ext cx="8229600" cy="1123405"/>
          </a:xfrm>
        </p:spPr>
        <p:txBody>
          <a:bodyPr/>
          <a:lstStyle/>
          <a:p>
            <a:r>
              <a:rPr lang="en-US" dirty="0"/>
              <a:t>DEI Compliance: Communication Tips</a:t>
            </a:r>
          </a:p>
        </p:txBody>
      </p:sp>
      <p:sp>
        <p:nvSpPr>
          <p:cNvPr id="3" name="Content Placeholder 2"/>
          <p:cNvSpPr>
            <a:spLocks noGrp="1"/>
          </p:cNvSpPr>
          <p:nvPr>
            <p:ph idx="1"/>
          </p:nvPr>
        </p:nvSpPr>
        <p:spPr>
          <a:xfrm>
            <a:off x="1981200" y="1785257"/>
            <a:ext cx="8229600" cy="4340906"/>
          </a:xfrm>
        </p:spPr>
        <p:txBody>
          <a:bodyPr/>
          <a:lstStyle/>
          <a:p>
            <a:pPr algn="ctr">
              <a:buClr>
                <a:schemeClr val="tx2"/>
              </a:buClr>
              <a:buNone/>
            </a:pPr>
            <a:r>
              <a:rPr lang="en-US" dirty="0"/>
              <a:t>Communication Tips for Effective Cross-Cultural Caring</a:t>
            </a:r>
          </a:p>
          <a:p>
            <a:pPr>
              <a:buClr>
                <a:schemeClr val="tx2"/>
              </a:buClr>
            </a:pPr>
            <a:r>
              <a:rPr lang="en-US" dirty="0"/>
              <a:t>Verbal versus Non-Verbal Communication</a:t>
            </a:r>
          </a:p>
          <a:p>
            <a:pPr>
              <a:buClr>
                <a:schemeClr val="tx2"/>
              </a:buClr>
            </a:pPr>
            <a:r>
              <a:rPr lang="en-US" dirty="0"/>
              <a:t>Dishonoring versus Honoring</a:t>
            </a:r>
          </a:p>
          <a:p>
            <a:pPr>
              <a:buClr>
                <a:schemeClr val="tx2"/>
              </a:buClr>
            </a:pPr>
            <a:r>
              <a:rPr lang="en-US" dirty="0"/>
              <a:t>Demanding versus Patient</a:t>
            </a:r>
          </a:p>
          <a:p>
            <a:pPr>
              <a:buClr>
                <a:schemeClr val="tx2"/>
              </a:buClr>
            </a:pPr>
            <a:r>
              <a:rPr lang="en-US" dirty="0"/>
              <a:t>Dominating versus Humble</a:t>
            </a:r>
          </a:p>
          <a:p>
            <a:pPr>
              <a:buClr>
                <a:schemeClr val="tx2"/>
              </a:buClr>
            </a:pPr>
            <a:r>
              <a:rPr lang="en-US" dirty="0"/>
              <a:t>Criticizing versus Accepting </a:t>
            </a:r>
            <a:r>
              <a:rPr lang="en-US" sz="1100" dirty="0"/>
              <a:t>(McDonald, 2008)</a:t>
            </a:r>
            <a:endParaRPr lang="en-US" dirty="0"/>
          </a:p>
        </p:txBody>
      </p:sp>
    </p:spTree>
    <p:extLst>
      <p:ext uri="{BB962C8B-B14F-4D97-AF65-F5344CB8AC3E}">
        <p14:creationId xmlns:p14="http://schemas.microsoft.com/office/powerpoint/2010/main" val="19999791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DEI: Be a Lifelong Nurse Learner!</a:t>
            </a:r>
          </a:p>
        </p:txBody>
      </p:sp>
      <p:sp>
        <p:nvSpPr>
          <p:cNvPr id="3" name="Content Placeholder 2"/>
          <p:cNvSpPr>
            <a:spLocks noGrp="1"/>
          </p:cNvSpPr>
          <p:nvPr>
            <p:ph idx="1"/>
          </p:nvPr>
        </p:nvSpPr>
        <p:spPr>
          <a:xfrm>
            <a:off x="1706881" y="1600201"/>
            <a:ext cx="8795656" cy="4939937"/>
          </a:xfrm>
        </p:spPr>
        <p:txBody>
          <a:bodyPr/>
          <a:lstStyle/>
          <a:p>
            <a:pPr algn="ctr">
              <a:buClr>
                <a:schemeClr val="tx2"/>
              </a:buClr>
              <a:buNone/>
            </a:pPr>
            <a:r>
              <a:rPr lang="en-US" dirty="0"/>
              <a:t>Culturally Competent Nurses Must GROW</a:t>
            </a:r>
          </a:p>
          <a:p>
            <a:pPr algn="ctr">
              <a:buClr>
                <a:schemeClr val="tx2"/>
              </a:buClr>
              <a:buNone/>
            </a:pPr>
            <a:endParaRPr lang="en-US" sz="2000" dirty="0"/>
          </a:p>
          <a:p>
            <a:pPr marL="0" indent="0">
              <a:buClr>
                <a:schemeClr val="tx2"/>
              </a:buClr>
              <a:buNone/>
            </a:pPr>
            <a:r>
              <a:rPr lang="en-US" sz="2800" dirty="0"/>
              <a:t>“G”     -   Genuine, Authentic</a:t>
            </a:r>
          </a:p>
          <a:p>
            <a:pPr marL="0" indent="0">
              <a:buClr>
                <a:schemeClr val="tx2"/>
              </a:buClr>
              <a:buNone/>
            </a:pPr>
            <a:r>
              <a:rPr lang="en-US" sz="2800" dirty="0"/>
              <a:t>“R”    -    Respectful, Communicating the Value of the </a:t>
            </a:r>
            <a:br>
              <a:rPr lang="en-US" sz="2800" dirty="0"/>
            </a:br>
            <a:r>
              <a:rPr lang="en-US" sz="2800" dirty="0"/>
              <a:t>                Human Being</a:t>
            </a:r>
          </a:p>
          <a:p>
            <a:pPr marL="0" indent="0">
              <a:buClr>
                <a:schemeClr val="tx2"/>
              </a:buClr>
              <a:buNone/>
            </a:pPr>
            <a:r>
              <a:rPr lang="en-US" sz="2800" dirty="0"/>
              <a:t>“O”    -    Open, Willing and Eager to Learn About Others &amp; </a:t>
            </a:r>
            <a:br>
              <a:rPr lang="en-US" sz="2800" dirty="0"/>
            </a:br>
            <a:r>
              <a:rPr lang="en-US" sz="2800" dirty="0"/>
              <a:t>                Cultures</a:t>
            </a:r>
          </a:p>
          <a:p>
            <a:pPr marL="0" indent="0">
              <a:buClr>
                <a:schemeClr val="tx2"/>
              </a:buClr>
              <a:buNone/>
            </a:pPr>
            <a:r>
              <a:rPr lang="en-US" sz="2800" dirty="0"/>
              <a:t>“W”   -    Warm, Approachable and Kind </a:t>
            </a:r>
            <a:r>
              <a:rPr lang="en-US" sz="1100" dirty="0"/>
              <a:t>(McDonald, 2008)</a:t>
            </a:r>
            <a:endParaRPr lang="en-US" sz="2800" dirty="0"/>
          </a:p>
          <a:p>
            <a:pPr marL="0" indent="0">
              <a:buNone/>
            </a:pPr>
            <a:endParaRPr lang="en-US" sz="2800" dirty="0"/>
          </a:p>
        </p:txBody>
      </p:sp>
    </p:spTree>
    <p:extLst>
      <p:ext uri="{BB962C8B-B14F-4D97-AF65-F5344CB8AC3E}">
        <p14:creationId xmlns:p14="http://schemas.microsoft.com/office/powerpoint/2010/main" val="40377415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Post-test Survey Link</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Please complete the Post-test for the “</a:t>
            </a:r>
            <a:r>
              <a:rPr lang="en-US" sz="3200" dirty="0">
                <a:solidFill>
                  <a:schemeClr val="tx1">
                    <a:lumMod val="85000"/>
                    <a:lumOff val="15000"/>
                  </a:schemeClr>
                </a:solidFill>
              </a:rPr>
              <a:t>Diversity: Legal, Ethical &amp; Regulatory Considerations for Nurses</a:t>
            </a:r>
            <a:r>
              <a:rPr lang="en-US" dirty="0"/>
              <a:t>” CNE at the Survey Planet link below, and upon completion, proceed to the next slide for Evaluation Survey instructions: </a:t>
            </a:r>
            <a:endParaRPr lang="en-US" dirty="0" smtClean="0"/>
          </a:p>
          <a:p>
            <a:pPr marL="0" indent="0">
              <a:buNone/>
            </a:pPr>
            <a:endParaRPr lang="en-US" dirty="0" smtClean="0"/>
          </a:p>
          <a:p>
            <a:pPr marL="0" indent="0">
              <a:buNone/>
            </a:pPr>
            <a:r>
              <a:rPr lang="en-US" sz="2400" dirty="0">
                <a:hlinkClick r:id="rId2"/>
              </a:rPr>
              <a:t>https://</a:t>
            </a:r>
            <a:r>
              <a:rPr lang="en-US" sz="2400" dirty="0" smtClean="0">
                <a:hlinkClick r:id="rId2"/>
              </a:rPr>
              <a:t>s.surveyplanet.com/meiitzd6</a:t>
            </a:r>
            <a:endParaRPr lang="en-US" sz="2400" dirty="0" smtClean="0"/>
          </a:p>
          <a:p>
            <a:pPr marL="0" indent="0">
              <a:buNone/>
            </a:pPr>
            <a:endParaRPr lang="en-US" sz="2400" dirty="0"/>
          </a:p>
        </p:txBody>
      </p:sp>
    </p:spTree>
    <p:extLst>
      <p:ext uri="{BB962C8B-B14F-4D97-AF65-F5344CB8AC3E}">
        <p14:creationId xmlns:p14="http://schemas.microsoft.com/office/powerpoint/2010/main" val="27827078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Instructions</a:t>
            </a:r>
          </a:p>
        </p:txBody>
      </p:sp>
      <p:sp>
        <p:nvSpPr>
          <p:cNvPr id="3" name="Content Placeholder 2"/>
          <p:cNvSpPr>
            <a:spLocks noGrp="1"/>
          </p:cNvSpPr>
          <p:nvPr>
            <p:ph idx="1"/>
          </p:nvPr>
        </p:nvSpPr>
        <p:spPr>
          <a:xfrm>
            <a:off x="714103" y="1600201"/>
            <a:ext cx="10807337" cy="4525963"/>
          </a:xfrm>
        </p:spPr>
        <p:txBody>
          <a:bodyPr/>
          <a:lstStyle/>
          <a:p>
            <a:endParaRPr lang="en-US" dirty="0"/>
          </a:p>
          <a:p>
            <a:pPr marL="0" indent="0">
              <a:buNone/>
            </a:pPr>
            <a:r>
              <a:rPr lang="en-US" dirty="0"/>
              <a:t>Please complete the Evaluation Survey for “</a:t>
            </a:r>
            <a:r>
              <a:rPr lang="en-US" sz="3200" dirty="0">
                <a:solidFill>
                  <a:schemeClr val="tx1">
                    <a:lumMod val="85000"/>
                    <a:lumOff val="15000"/>
                  </a:schemeClr>
                </a:solidFill>
              </a:rPr>
              <a:t>Diversity: Legal, Ethical &amp; Regulatory Considerations for Nurses</a:t>
            </a:r>
            <a:r>
              <a:rPr lang="en-US" dirty="0"/>
              <a:t>” CNE at the Survey Planet link below:</a:t>
            </a:r>
          </a:p>
          <a:p>
            <a:pPr marL="0" indent="0">
              <a:buNone/>
            </a:pPr>
            <a:endParaRPr lang="en-US" sz="2400" dirty="0" smtClean="0"/>
          </a:p>
          <a:p>
            <a:pPr marL="0" indent="0">
              <a:buNone/>
            </a:pPr>
            <a:r>
              <a:rPr lang="en-US" sz="2400" dirty="0">
                <a:hlinkClick r:id="rId2"/>
              </a:rPr>
              <a:t>https://</a:t>
            </a:r>
            <a:r>
              <a:rPr lang="en-US" sz="2400" dirty="0" smtClean="0">
                <a:hlinkClick r:id="rId2"/>
              </a:rPr>
              <a:t>s.surveyplanet.com/3p6j2gx8</a:t>
            </a:r>
            <a:endParaRPr lang="en-US" sz="2400" dirty="0" smtClean="0"/>
          </a:p>
          <a:p>
            <a:pPr marL="0" indent="0">
              <a:buNone/>
            </a:pPr>
            <a:endParaRPr lang="en-US" sz="2400" dirty="0"/>
          </a:p>
          <a:p>
            <a:endParaRPr lang="en-US" dirty="0"/>
          </a:p>
        </p:txBody>
      </p:sp>
    </p:spTree>
    <p:extLst>
      <p:ext uri="{BB962C8B-B14F-4D97-AF65-F5344CB8AC3E}">
        <p14:creationId xmlns:p14="http://schemas.microsoft.com/office/powerpoint/2010/main" val="42321091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1717965" y="1672046"/>
            <a:ext cx="8728362" cy="4737991"/>
          </a:xfrm>
        </p:spPr>
        <p:txBody>
          <a:bodyPr/>
          <a:lstStyle/>
          <a:p>
            <a:pPr marL="0" indent="0">
              <a:buNone/>
            </a:pPr>
            <a:r>
              <a:rPr lang="en-US" dirty="0"/>
              <a:t>.  </a:t>
            </a:r>
            <a:r>
              <a:rPr lang="en-US" sz="1400" dirty="0"/>
              <a:t>American Association of Colleges of Nursing (2021). Diversity, equity, and inclusion in academic nursing. </a:t>
            </a:r>
            <a:br>
              <a:rPr lang="en-US" sz="1400" dirty="0"/>
            </a:br>
            <a:r>
              <a:rPr lang="en-US" sz="1400" dirty="0"/>
              <a:t>        </a:t>
            </a:r>
            <a:r>
              <a:rPr lang="en-US" sz="1400" dirty="0">
                <a:hlinkClick r:id="rId2"/>
              </a:rPr>
              <a:t>https://www.aacnnursing.org/Diversity-Equity-and-Inclusion/Publications-on-Diversity/Position-Statement</a:t>
            </a:r>
            <a:endParaRPr lang="en-US" sz="1400" dirty="0"/>
          </a:p>
          <a:p>
            <a:r>
              <a:rPr lang="en-US" sz="1400" dirty="0"/>
              <a:t>American Disabilities Act (ADA) (2009). </a:t>
            </a:r>
            <a:r>
              <a:rPr lang="en-US" sz="1400" i="1" dirty="0"/>
              <a:t>Americans with Disabilities Act of 1990, as amended. </a:t>
            </a:r>
            <a:br>
              <a:rPr lang="en-US" sz="1400" i="1" dirty="0"/>
            </a:br>
            <a:r>
              <a:rPr lang="en-US" sz="1400" dirty="0">
                <a:hlinkClick r:id="rId3"/>
              </a:rPr>
              <a:t>https://www.ada.gov/pubs/adastatute08.htm</a:t>
            </a:r>
            <a:endParaRPr lang="en-US" sz="1400" dirty="0"/>
          </a:p>
          <a:p>
            <a:r>
              <a:rPr lang="en-US" sz="1400" dirty="0"/>
              <a:t>American Nurses Association (2022) </a:t>
            </a:r>
            <a:r>
              <a:rPr lang="en-US" sz="1400" i="1" dirty="0"/>
              <a:t>Ethics and human rights. </a:t>
            </a:r>
            <a:r>
              <a:rPr lang="en-US" sz="1400" i="1" dirty="0">
                <a:hlinkClick r:id="rId4"/>
              </a:rPr>
              <a:t>https://www.nursingworld.org/practice-policy/nursing-excellence/ethics/</a:t>
            </a:r>
            <a:endParaRPr lang="en-US" sz="1400" dirty="0"/>
          </a:p>
          <a:p>
            <a:r>
              <a:rPr lang="en-US" sz="1400" dirty="0"/>
              <a:t>American Nurses Association (2015). Code of ethics for nurses. American Nurses Publishing.</a:t>
            </a:r>
          </a:p>
          <a:p>
            <a:r>
              <a:rPr lang="en-US" sz="1400" dirty="0"/>
              <a:t>American Nurses Association Ethics Advisory Board. (June 7, 2019). ANA position statement: The nurse’s role in addressing discrimination: Protecting and promoting inclusive strategies in practice settings, policy, and advocacy. </a:t>
            </a:r>
            <a:r>
              <a:rPr lang="en-US" sz="1400" i="1" dirty="0"/>
              <a:t>OJIN: The Online Journal of Issues in Nursing</a:t>
            </a:r>
            <a:r>
              <a:rPr lang="en-US" sz="1400" dirty="0"/>
              <a:t>, 24(3). </a:t>
            </a:r>
            <a:r>
              <a:rPr lang="en-US" sz="1400" u="sng" dirty="0">
                <a:hlinkClick r:id="rId5"/>
              </a:rPr>
              <a:t>https://doi.org/10.3912/OJIN.Vol24No03PoSCol01</a:t>
            </a:r>
            <a:endParaRPr lang="en-US" sz="1400" u="sng" dirty="0"/>
          </a:p>
          <a:p>
            <a:r>
              <a:rPr lang="en-US" sz="1400" dirty="0"/>
              <a:t>CDC (Centers for Disease Control) NPIN (2022). Cultural competence in health &amp; human services. </a:t>
            </a:r>
            <a:r>
              <a:rPr lang="en-US" sz="1400" dirty="0">
                <a:hlinkClick r:id="rId6"/>
              </a:rPr>
              <a:t>https://npin.cdc.gov/pages/cultural-competence#what</a:t>
            </a:r>
            <a:endParaRPr lang="en-US" sz="1400" dirty="0"/>
          </a:p>
          <a:p>
            <a:r>
              <a:rPr lang="en-US" sz="1400" dirty="0"/>
              <a:t>Cornel Law School Legal Information Institute (</a:t>
            </a:r>
            <a:r>
              <a:rPr lang="en-US" sz="1400" dirty="0" err="1"/>
              <a:t>n.d.</a:t>
            </a:r>
            <a:r>
              <a:rPr lang="en-US" sz="1400" dirty="0"/>
              <a:t>). Equal protection. </a:t>
            </a:r>
            <a:r>
              <a:rPr lang="en-US" sz="1400" u="sng" dirty="0">
                <a:hlinkClick r:id="rId7"/>
              </a:rPr>
              <a:t>https://www.law.cornell.edu/wex/equal_protection</a:t>
            </a:r>
            <a:endParaRPr lang="en-US" sz="1400" u="sng" dirty="0"/>
          </a:p>
          <a:p>
            <a:r>
              <a:rPr lang="en-US" sz="1400" dirty="0"/>
              <a:t>Equal Opportunity Employment Commission (EEOC) (</a:t>
            </a:r>
            <a:r>
              <a:rPr lang="en-US" sz="1400" dirty="0" err="1"/>
              <a:t>n.d.</a:t>
            </a:r>
            <a:r>
              <a:rPr lang="en-US" sz="1400" dirty="0"/>
              <a:t>). </a:t>
            </a:r>
            <a:r>
              <a:rPr lang="en-US" sz="1400" i="1" dirty="0"/>
              <a:t>Regulations related to age discrimination</a:t>
            </a:r>
            <a:r>
              <a:rPr lang="en-US" sz="1400" dirty="0"/>
              <a:t>. </a:t>
            </a:r>
            <a:r>
              <a:rPr lang="en-US" sz="1400" dirty="0">
                <a:hlinkClick r:id="rId8"/>
              </a:rPr>
              <a:t>https://www.eeoc.gov/regulations-related-age-discrimination</a:t>
            </a:r>
            <a:endParaRPr lang="en-US" sz="1400" dirty="0"/>
          </a:p>
          <a:p>
            <a:r>
              <a:rPr lang="en-US" sz="1400" dirty="0" err="1"/>
              <a:t>Ladha</a:t>
            </a:r>
            <a:r>
              <a:rPr lang="en-US" sz="1400" dirty="0"/>
              <a:t>, T., </a:t>
            </a:r>
            <a:r>
              <a:rPr lang="en-US" sz="1400" dirty="0" err="1"/>
              <a:t>Zubairi</a:t>
            </a:r>
            <a:r>
              <a:rPr lang="en-US" sz="1400" dirty="0"/>
              <a:t>, M., Hunter, A., </a:t>
            </a:r>
            <a:r>
              <a:rPr lang="en-US" sz="1400" dirty="0" err="1"/>
              <a:t>Audcent</a:t>
            </a:r>
            <a:r>
              <a:rPr lang="en-US" sz="1400" dirty="0"/>
              <a:t>, T., &amp; Johnstone, J. (2018). Cross-cultural communication: Tools for working with families and children. </a:t>
            </a:r>
            <a:r>
              <a:rPr lang="en-US" sz="1400" i="1" dirty="0" err="1"/>
              <a:t>Paediatrics</a:t>
            </a:r>
            <a:r>
              <a:rPr lang="en-US" sz="1400" i="1" dirty="0"/>
              <a:t> &amp; Child Health</a:t>
            </a:r>
            <a:r>
              <a:rPr lang="en-US" sz="1400" dirty="0"/>
              <a:t>, 66–69. </a:t>
            </a:r>
            <a:r>
              <a:rPr lang="en-US" sz="1400" dirty="0" err="1"/>
              <a:t>doi</a:t>
            </a:r>
            <a:r>
              <a:rPr lang="en-US" sz="1400" dirty="0"/>
              <a:t>: 10.1093/</a:t>
            </a:r>
            <a:r>
              <a:rPr lang="en-US" sz="1400" dirty="0" err="1"/>
              <a:t>pch</a:t>
            </a:r>
            <a:r>
              <a:rPr lang="en-US" sz="1400" dirty="0"/>
              <a:t>/pxx126</a:t>
            </a:r>
          </a:p>
          <a:p>
            <a:endParaRPr lang="en-US" sz="1400" dirty="0"/>
          </a:p>
          <a:p>
            <a:endParaRPr lang="en-US" sz="1400" dirty="0"/>
          </a:p>
        </p:txBody>
      </p:sp>
    </p:spTree>
    <p:extLst>
      <p:ext uri="{BB962C8B-B14F-4D97-AF65-F5344CB8AC3E}">
        <p14:creationId xmlns:p14="http://schemas.microsoft.com/office/powerpoint/2010/main" val="3661407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08000"/>
            <a:ext cx="8229600" cy="909638"/>
          </a:xfrm>
        </p:spPr>
        <p:txBody>
          <a:bodyPr/>
          <a:lstStyle/>
          <a:p>
            <a:r>
              <a:rPr lang="en-US" dirty="0"/>
              <a:t>References</a:t>
            </a:r>
          </a:p>
        </p:txBody>
      </p:sp>
      <p:sp>
        <p:nvSpPr>
          <p:cNvPr id="3" name="Content Placeholder 2"/>
          <p:cNvSpPr>
            <a:spLocks noGrp="1"/>
          </p:cNvSpPr>
          <p:nvPr>
            <p:ph idx="1"/>
          </p:nvPr>
        </p:nvSpPr>
        <p:spPr>
          <a:xfrm>
            <a:off x="1759131" y="1759131"/>
            <a:ext cx="8621486" cy="4833258"/>
          </a:xfrm>
        </p:spPr>
        <p:txBody>
          <a:bodyPr/>
          <a:lstStyle/>
          <a:p>
            <a:r>
              <a:rPr lang="en-US" sz="1400" dirty="0"/>
              <a:t>Marion, L., Douglas, M., Lavin, M., Barr, N., </a:t>
            </a:r>
            <a:r>
              <a:rPr lang="en-US" sz="1400" dirty="0" err="1"/>
              <a:t>Gazaway</a:t>
            </a:r>
            <a:r>
              <a:rPr lang="en-US" sz="1400" dirty="0"/>
              <a:t>, S., Thomas, L., Bickford, C., (November 18, 2016). Implementing the new ANA Standard 8: Culturally congruent practice. </a:t>
            </a:r>
            <a:r>
              <a:rPr lang="en-US" sz="1400" i="1" dirty="0"/>
              <a:t>OJIN: The Online Journal of Issues in Nursing</a:t>
            </a:r>
            <a:r>
              <a:rPr lang="en-US" sz="1400" dirty="0"/>
              <a:t> 22(1). </a:t>
            </a:r>
            <a:r>
              <a:rPr lang="en-US" sz="1400" u="sng" dirty="0">
                <a:hlinkClick r:id="rId2"/>
              </a:rPr>
              <a:t>https://doi.org/10.3912/OJIN.Vol22No01PPT20</a:t>
            </a:r>
            <a:endParaRPr lang="en-US" sz="1400" u="sng" dirty="0"/>
          </a:p>
          <a:p>
            <a:r>
              <a:rPr lang="en-US" sz="1400" dirty="0"/>
              <a:t>McDonald, S. (Spring, 2008). Nursing across cultures. </a:t>
            </a:r>
            <a:r>
              <a:rPr lang="en-US" sz="1400" i="1" dirty="0"/>
              <a:t>Minority Nurse, </a:t>
            </a:r>
            <a:r>
              <a:rPr lang="en-US" sz="1400" dirty="0"/>
              <a:t>34-38.</a:t>
            </a:r>
          </a:p>
          <a:p>
            <a:r>
              <a:rPr lang="en-US" sz="1400" dirty="0"/>
              <a:t>Merriam-Webster Dictionary (2022). Diversity. </a:t>
            </a:r>
            <a:r>
              <a:rPr lang="en-US" sz="1400" dirty="0">
                <a:hlinkClick r:id="rId3"/>
              </a:rPr>
              <a:t>https://www.merriam-webster.com/dictionary/diversity</a:t>
            </a:r>
            <a:endParaRPr lang="en-US" sz="1400" dirty="0"/>
          </a:p>
          <a:p>
            <a:r>
              <a:rPr lang="en-US" sz="1400" dirty="0"/>
              <a:t>National Academies of Sciences, Engineering, and Medicine (2021). </a:t>
            </a:r>
            <a:r>
              <a:rPr lang="en-US" sz="1400" i="1" dirty="0"/>
              <a:t>The future of nursing 2020-2030: Charting a path to achieve health equity</a:t>
            </a:r>
            <a:r>
              <a:rPr lang="en-US" sz="1400" dirty="0"/>
              <a:t>. Washington, DC: The National Academies Press. </a:t>
            </a:r>
            <a:r>
              <a:rPr lang="en-US" sz="1400" u="sng" dirty="0">
                <a:hlinkClick r:id="rId4"/>
              </a:rPr>
              <a:t>https://doi.org/10.17226/25982</a:t>
            </a:r>
            <a:r>
              <a:rPr lang="en-US" sz="1400" dirty="0"/>
              <a:t>.</a:t>
            </a:r>
          </a:p>
          <a:p>
            <a:r>
              <a:rPr lang="en-US" sz="1400" dirty="0"/>
              <a:t>NCSBN (2021). The Future of Nursing Report, 2020-2030: Charting a Path to Achieve Health Equity </a:t>
            </a:r>
            <a:r>
              <a:rPr lang="en-US" sz="1400" u="sng" dirty="0">
                <a:hlinkClick r:id="rId5"/>
              </a:rPr>
              <a:t>https://www.ncsbn.org/15924.htm#:~:text=On%20May%2011%2C%202021%2C%20the,the%20%E2%80%9CFON%20Report%E2%80%9D).&amp;text=The%20Future%20of%20Nursing%3A%20Leading%20Change%2C%20Advancing%20Health</a:t>
            </a:r>
            <a:r>
              <a:rPr lang="en-US" sz="1400" dirty="0"/>
              <a:t>.</a:t>
            </a:r>
          </a:p>
          <a:p>
            <a:r>
              <a:rPr lang="en-US" sz="1400" dirty="0"/>
              <a:t>National League for Nursing (2020). Hallmarks of excellence. </a:t>
            </a:r>
            <a:r>
              <a:rPr lang="en-US" sz="1400" dirty="0">
                <a:hlinkClick r:id="rId6"/>
              </a:rPr>
              <a:t>https://www.nln.org/education/teaching-resources/professional-development-programsteaching-resources/hallmarks-of-excellence-%C2%A9-dffbb05c-7836-6c70-9642-ff00005f0421</a:t>
            </a:r>
            <a:endParaRPr lang="en-US" sz="1400" dirty="0"/>
          </a:p>
          <a:p>
            <a:r>
              <a:rPr lang="en-US" sz="1400" dirty="0"/>
              <a:t>Office of Minority Health (2015). </a:t>
            </a:r>
            <a:r>
              <a:rPr lang="en-US" sz="1400" i="1" dirty="0"/>
              <a:t>An implementation checklist for the national CLAS Standards with a CLAS action worksheet and CLAS testimonials. </a:t>
            </a:r>
            <a:r>
              <a:rPr lang="en-US" sz="1400" u="sng" dirty="0">
                <a:hlinkClick r:id="rId7"/>
              </a:rPr>
              <a:t>https://thinkculturalhealth.hhs.gov/assets/pdfs/AnImplementationChecklistfortheNationalCLASStandards.pdf</a:t>
            </a:r>
            <a:endParaRPr lang="en-US" sz="1400" u="sng" dirty="0"/>
          </a:p>
          <a:p>
            <a:r>
              <a:rPr lang="en-US" sz="1400" dirty="0"/>
              <a:t>Office of Minority Health (2013). National standards for culturally and linguistically appropriate services in health and health care: A blueprint for advancing and sustaining CLAS policy and practice. [Washington, D.C.]: Office of Minority Health, U.S. Department of Health and Human Services.</a:t>
            </a:r>
          </a:p>
        </p:txBody>
      </p:sp>
    </p:spTree>
    <p:extLst>
      <p:ext uri="{BB962C8B-B14F-4D97-AF65-F5344CB8AC3E}">
        <p14:creationId xmlns:p14="http://schemas.microsoft.com/office/powerpoint/2010/main" val="758776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5590" y="496389"/>
            <a:ext cx="8743405" cy="921249"/>
          </a:xfrm>
        </p:spPr>
        <p:txBody>
          <a:bodyPr/>
          <a:lstStyle/>
          <a:p>
            <a:r>
              <a:rPr lang="en-US" dirty="0"/>
              <a:t>Diversity: What is it?</a:t>
            </a:r>
          </a:p>
        </p:txBody>
      </p:sp>
      <p:sp>
        <p:nvSpPr>
          <p:cNvPr id="3" name="Content Placeholder 2"/>
          <p:cNvSpPr>
            <a:spLocks noGrp="1"/>
          </p:cNvSpPr>
          <p:nvPr>
            <p:ph idx="1"/>
          </p:nvPr>
        </p:nvSpPr>
        <p:spPr>
          <a:xfrm>
            <a:off x="1715589" y="1837509"/>
            <a:ext cx="8847908" cy="4075612"/>
          </a:xfrm>
        </p:spPr>
        <p:txBody>
          <a:bodyPr/>
          <a:lstStyle/>
          <a:p>
            <a:pPr marL="0" indent="0">
              <a:buNone/>
            </a:pPr>
            <a:r>
              <a:rPr lang="en-US" sz="2800" b="1" dirty="0"/>
              <a:t>Definition of </a:t>
            </a:r>
            <a:r>
              <a:rPr lang="en-US" sz="2800" b="1" i="1" dirty="0"/>
              <a:t>Diversity</a:t>
            </a:r>
            <a:endParaRPr lang="en-US" sz="2800" b="1" dirty="0"/>
          </a:p>
          <a:p>
            <a:r>
              <a:rPr lang="en-US" sz="2800" b="1" dirty="0"/>
              <a:t>1: </a:t>
            </a:r>
            <a:r>
              <a:rPr lang="en-US" sz="2800" dirty="0"/>
              <a:t>the condition of having or being composed of differing elements: </a:t>
            </a:r>
            <a:r>
              <a:rPr lang="en-US" sz="2800" u="sng" dirty="0">
                <a:solidFill>
                  <a:srgbClr val="002060"/>
                </a:solidFill>
              </a:rPr>
              <a:t>variety</a:t>
            </a:r>
            <a:r>
              <a:rPr lang="en-US" sz="2800" b="1" dirty="0"/>
              <a:t> </a:t>
            </a:r>
            <a:r>
              <a:rPr lang="en-US" sz="2800" i="1" dirty="0"/>
              <a:t>especially</a:t>
            </a:r>
            <a:r>
              <a:rPr lang="en-US" sz="2800" dirty="0"/>
              <a:t> </a:t>
            </a:r>
            <a:r>
              <a:rPr lang="en-US" sz="2800" b="1" dirty="0"/>
              <a:t>: </a:t>
            </a:r>
            <a:r>
              <a:rPr lang="en-US" sz="2800" dirty="0"/>
              <a:t>the inclusion of people of different races, cultures, etc. in a group or organization programs intended to promote </a:t>
            </a:r>
            <a:r>
              <a:rPr lang="en-US" sz="2800" i="1" dirty="0"/>
              <a:t>diversity</a:t>
            </a:r>
            <a:r>
              <a:rPr lang="en-US" sz="2800" dirty="0"/>
              <a:t> in schools</a:t>
            </a:r>
          </a:p>
          <a:p>
            <a:r>
              <a:rPr lang="en-US" sz="2800" b="1" dirty="0"/>
              <a:t>2: </a:t>
            </a:r>
            <a:r>
              <a:rPr lang="en-US" sz="2800" dirty="0"/>
              <a:t>an instance of being composed of differing elements or qualities </a:t>
            </a:r>
            <a:r>
              <a:rPr lang="en-US" sz="2800" b="1" dirty="0"/>
              <a:t>: </a:t>
            </a:r>
            <a:r>
              <a:rPr lang="en-US" sz="2800" dirty="0"/>
              <a:t>an instance of being </a:t>
            </a:r>
            <a:r>
              <a:rPr lang="en-US" sz="2800" dirty="0">
                <a:solidFill>
                  <a:schemeClr val="tx2">
                    <a:lumMod val="75000"/>
                  </a:schemeClr>
                </a:solidFill>
                <a:hlinkClick r:id="rId2"/>
              </a:rPr>
              <a:t>diverse</a:t>
            </a:r>
            <a:r>
              <a:rPr lang="en-US" sz="2800" dirty="0"/>
              <a:t>, a </a:t>
            </a:r>
            <a:r>
              <a:rPr lang="en-US" sz="2800" i="1" dirty="0"/>
              <a:t>diversity</a:t>
            </a:r>
            <a:r>
              <a:rPr lang="en-US" dirty="0"/>
              <a:t> </a:t>
            </a:r>
            <a:r>
              <a:rPr lang="en-US" sz="2800" dirty="0"/>
              <a:t>of opinion </a:t>
            </a:r>
            <a:r>
              <a:rPr lang="en-US" sz="1400" dirty="0"/>
              <a:t>(Merriam-Webster Dictionary, 2022, para 1).</a:t>
            </a:r>
          </a:p>
          <a:p>
            <a:endParaRPr lang="en-US" sz="1400" dirty="0"/>
          </a:p>
        </p:txBody>
      </p:sp>
    </p:spTree>
    <p:extLst>
      <p:ext uri="{BB962C8B-B14F-4D97-AF65-F5344CB8AC3E}">
        <p14:creationId xmlns:p14="http://schemas.microsoft.com/office/powerpoint/2010/main" val="26370283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1820091" y="1801091"/>
            <a:ext cx="8525692" cy="4325072"/>
          </a:xfrm>
        </p:spPr>
        <p:txBody>
          <a:bodyPr/>
          <a:lstStyle/>
          <a:p>
            <a:r>
              <a:rPr lang="en-US" sz="1400" dirty="0"/>
              <a:t>Office of Minority Health (2021). </a:t>
            </a:r>
            <a:r>
              <a:rPr lang="en-US" sz="1400" i="1" dirty="0"/>
              <a:t>Think cultural health</a:t>
            </a:r>
            <a:r>
              <a:rPr lang="en-US" sz="1400" dirty="0"/>
              <a:t>. </a:t>
            </a:r>
            <a:r>
              <a:rPr lang="en-US" sz="1400" dirty="0">
                <a:hlinkClick r:id="rId2"/>
              </a:rPr>
              <a:t>https://www.minorityhealth.hhs.gov/omh/browse.aspx?lvl=2&amp;lvlid=53</a:t>
            </a:r>
            <a:endParaRPr lang="en-US" sz="1400" dirty="0"/>
          </a:p>
          <a:p>
            <a:r>
              <a:rPr lang="en-US" sz="1400" dirty="0"/>
              <a:t>Singleton, K., &amp; Krause, E. (2009). Understanding cultural and linguistic barriers to health literacy. </a:t>
            </a:r>
            <a:r>
              <a:rPr lang="en-US" sz="1400" i="1" dirty="0"/>
              <a:t>OJIN: The Online Journal of Issues in Nursing, </a:t>
            </a:r>
            <a:r>
              <a:rPr lang="en-US" sz="1400" dirty="0"/>
              <a:t>14(3). </a:t>
            </a:r>
          </a:p>
          <a:p>
            <a:r>
              <a:rPr lang="en-US" sz="1400" dirty="0"/>
              <a:t>Smith, </a:t>
            </a:r>
            <a:r>
              <a:rPr lang="en-US" sz="1400" dirty="0" err="1"/>
              <a:t>A.|Congressional</a:t>
            </a:r>
            <a:r>
              <a:rPr lang="en-US" sz="1400" dirty="0"/>
              <a:t> Research Service (2014). Overview of selected federal criminal civil rights statutes. </a:t>
            </a:r>
            <a:r>
              <a:rPr lang="en-US" sz="1400" dirty="0">
                <a:hlinkClick r:id="rId3"/>
              </a:rPr>
              <a:t>https://sgp.fas.org/crs/misc/R43830.pdf</a:t>
            </a:r>
            <a:endParaRPr lang="en-US" sz="1400" dirty="0"/>
          </a:p>
          <a:p>
            <a:r>
              <a:rPr lang="en-US" sz="1400" dirty="0"/>
              <a:t>The White House. “Fact Sheet: Advancing Disability Inclusive Democracy in the United States and Globally,” December 03, 2021. March 14, 2022. </a:t>
            </a:r>
            <a:r>
              <a:rPr lang="en-US" sz="1400" dirty="0">
                <a:hlinkClick r:id="rId4"/>
              </a:rPr>
              <a:t>https://www.whitehouse.gov/briefing-room/statements-releases/2021/12/03/fact-sheet-advancing-disability-inclusive-democracy-in-the-united-states-and-globally/</a:t>
            </a:r>
            <a:endParaRPr lang="en-US" sz="1400" dirty="0"/>
          </a:p>
          <a:p>
            <a:r>
              <a:rPr lang="en-US" sz="1400" dirty="0"/>
              <a:t>The White House (2021). </a:t>
            </a:r>
            <a:r>
              <a:rPr lang="en-US" sz="1400" i="1" dirty="0"/>
              <a:t>Fact sheet: Advancing disability inclusive democracy in the United States and globally.</a:t>
            </a:r>
            <a:r>
              <a:rPr lang="en-US" sz="1400" dirty="0"/>
              <a:t> </a:t>
            </a:r>
            <a:r>
              <a:rPr lang="en-US" sz="1400" dirty="0">
                <a:hlinkClick r:id="rId4"/>
              </a:rPr>
              <a:t>https://www.whitehouse.gov/briefing-room/statements-releases/2021/12/03/fact-sheet-advancing-disability-inclusive-democracy-in-the-united-states-and-globally/</a:t>
            </a:r>
            <a:endParaRPr lang="en-US" sz="1400" dirty="0"/>
          </a:p>
          <a:p>
            <a:r>
              <a:rPr lang="en-US" sz="1400" dirty="0"/>
              <a:t>Transcultural C.A.R.E. Associates (2018). </a:t>
            </a:r>
            <a:r>
              <a:rPr lang="en-US" sz="1400" i="1" dirty="0"/>
              <a:t>The process of cultural </a:t>
            </a:r>
            <a:r>
              <a:rPr lang="en-US" sz="1400" i="1" dirty="0" err="1"/>
              <a:t>competemility</a:t>
            </a:r>
            <a:r>
              <a:rPr lang="en-US" sz="1400" i="1" dirty="0"/>
              <a:t>. </a:t>
            </a:r>
            <a:r>
              <a:rPr lang="en-US" sz="1400" u="sng" dirty="0">
                <a:hlinkClick r:id="rId5"/>
              </a:rPr>
              <a:t>http://transculturalcare.net/the-process-of-cultural-competence-in-the-delivery-of-healthcare-services</a:t>
            </a:r>
            <a:r>
              <a:rPr lang="en-US" sz="1400" u="sng" dirty="0" smtClean="0">
                <a:hlinkClick r:id="rId5"/>
              </a:rPr>
              <a:t>/</a:t>
            </a:r>
            <a:endParaRPr lang="en-US" sz="1400" u="sng" dirty="0" smtClean="0"/>
          </a:p>
          <a:p>
            <a:r>
              <a:rPr lang="en-US" sz="1400" dirty="0"/>
              <a:t>unsplash.com (</a:t>
            </a:r>
            <a:r>
              <a:rPr lang="en-US" sz="1400" dirty="0" err="1"/>
              <a:t>n.d.</a:t>
            </a:r>
            <a:r>
              <a:rPr lang="en-US" sz="1400" dirty="0"/>
              <a:t>). </a:t>
            </a:r>
            <a:r>
              <a:rPr lang="en-US" sz="1400" i="1" dirty="0"/>
              <a:t>Images</a:t>
            </a:r>
            <a:r>
              <a:rPr lang="en-US" sz="1400" u="sng" dirty="0"/>
              <a:t>. </a:t>
            </a:r>
            <a:r>
              <a:rPr lang="en-US" sz="1400" u="sng" dirty="0">
                <a:hlinkClick r:id="rId6"/>
              </a:rPr>
              <a:t>https://</a:t>
            </a:r>
            <a:r>
              <a:rPr lang="en-US" sz="1400" u="sng" dirty="0" smtClean="0">
                <a:hlinkClick r:id="rId6"/>
              </a:rPr>
              <a:t>unsplash.com/s/photos/iceberg-underwater</a:t>
            </a:r>
            <a:endParaRPr lang="en-US" sz="1400" dirty="0"/>
          </a:p>
          <a:p>
            <a:r>
              <a:rPr lang="en-US" sz="1400" dirty="0"/>
              <a:t>U.S. Department of Labor (</a:t>
            </a:r>
            <a:r>
              <a:rPr lang="en-US" sz="1400" dirty="0" err="1"/>
              <a:t>n.d.</a:t>
            </a:r>
            <a:r>
              <a:rPr lang="en-US" sz="1400" dirty="0"/>
              <a:t>). </a:t>
            </a:r>
            <a:r>
              <a:rPr lang="en-US" sz="1400" i="1" dirty="0"/>
              <a:t>Legal highlight: the Civil Rights Act of 1964.</a:t>
            </a:r>
            <a:r>
              <a:rPr lang="en-US" sz="1400" dirty="0"/>
              <a:t> </a:t>
            </a:r>
            <a:r>
              <a:rPr lang="en-US" sz="1400" dirty="0">
                <a:hlinkClick r:id="rId7"/>
              </a:rPr>
              <a:t>https://www.dol.gov/agencies/oasam/civil-rights-center/statutes/civil-rights-act-of-1964</a:t>
            </a:r>
            <a:endParaRPr lang="en-US" sz="1400" dirty="0"/>
          </a:p>
          <a:p>
            <a:endParaRPr lang="en-US" sz="1400" dirty="0"/>
          </a:p>
          <a:p>
            <a:pPr marL="0" indent="0">
              <a:buNone/>
            </a:pPr>
            <a:r>
              <a:rPr lang="en-US" sz="1400" dirty="0"/>
              <a:t> </a:t>
            </a:r>
          </a:p>
          <a:p>
            <a:pPr marL="0" indent="0">
              <a:buNone/>
            </a:pPr>
            <a:endParaRPr lang="en-US" sz="1400" dirty="0"/>
          </a:p>
        </p:txBody>
      </p:sp>
    </p:spTree>
    <p:extLst>
      <p:ext uri="{BB962C8B-B14F-4D97-AF65-F5344CB8AC3E}">
        <p14:creationId xmlns:p14="http://schemas.microsoft.com/office/powerpoint/2010/main" val="11799582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CNE</a:t>
            </a:r>
          </a:p>
        </p:txBody>
      </p:sp>
      <p:sp>
        <p:nvSpPr>
          <p:cNvPr id="3" name="Content Placeholder 2"/>
          <p:cNvSpPr>
            <a:spLocks noGrp="1"/>
          </p:cNvSpPr>
          <p:nvPr>
            <p:ph idx="1"/>
          </p:nvPr>
        </p:nvSpPr>
        <p:spPr/>
        <p:txBody>
          <a:bodyPr/>
          <a:lstStyle/>
          <a:p>
            <a:pPr marL="0" indent="0">
              <a:buNone/>
            </a:pPr>
            <a:endParaRPr lang="en-US" dirty="0"/>
          </a:p>
          <a:p>
            <a:pPr marL="0" indent="0" algn="ctr">
              <a:buNone/>
            </a:pPr>
            <a:r>
              <a:rPr lang="en-US" dirty="0"/>
              <a:t>Your certificate will be emailed to you upon completion of the </a:t>
            </a:r>
            <a:r>
              <a:rPr lang="en-US" b="1" i="1" dirty="0"/>
              <a:t>post test </a:t>
            </a:r>
            <a:r>
              <a:rPr lang="en-US" dirty="0"/>
              <a:t>and </a:t>
            </a:r>
            <a:r>
              <a:rPr lang="en-US" b="1" i="1" dirty="0"/>
              <a:t>evaluation</a:t>
            </a:r>
          </a:p>
          <a:p>
            <a:pPr marL="0" indent="0" algn="ctr">
              <a:buNone/>
            </a:pPr>
            <a:endParaRPr lang="en-US" b="1" i="1" dirty="0"/>
          </a:p>
          <a:p>
            <a:pPr marL="0" indent="0" algn="ctr">
              <a:buNone/>
            </a:pPr>
            <a:r>
              <a:rPr lang="en-US" b="1" i="1" dirty="0"/>
              <a:t>Thank you for participating!</a:t>
            </a:r>
          </a:p>
          <a:p>
            <a:pPr marL="0" indent="0" algn="ctr">
              <a:buNone/>
            </a:pPr>
            <a:r>
              <a:rPr lang="en-US" b="1" i="1" dirty="0"/>
              <a:t>We wish you the very best</a:t>
            </a:r>
            <a:endParaRPr lang="en-US" dirty="0"/>
          </a:p>
        </p:txBody>
      </p:sp>
    </p:spTree>
    <p:extLst>
      <p:ext uri="{BB962C8B-B14F-4D97-AF65-F5344CB8AC3E}">
        <p14:creationId xmlns:p14="http://schemas.microsoft.com/office/powerpoint/2010/main" val="3824566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DEI: Quality </a:t>
            </a:r>
            <a:r>
              <a:rPr lang="en-US" u="sng" dirty="0"/>
              <a:t>AND</a:t>
            </a:r>
            <a:r>
              <a:rPr lang="en-US" dirty="0"/>
              <a:t> Regulatory Issue</a:t>
            </a:r>
          </a:p>
        </p:txBody>
      </p:sp>
      <p:sp>
        <p:nvSpPr>
          <p:cNvPr id="3" name="Content Placeholder 2"/>
          <p:cNvSpPr>
            <a:spLocks noGrp="1"/>
          </p:cNvSpPr>
          <p:nvPr>
            <p:ph idx="1"/>
          </p:nvPr>
        </p:nvSpPr>
        <p:spPr>
          <a:xfrm>
            <a:off x="1698171" y="1532709"/>
            <a:ext cx="8743406" cy="4946468"/>
          </a:xfrm>
        </p:spPr>
        <p:txBody>
          <a:bodyPr/>
          <a:lstStyle/>
          <a:p>
            <a:pPr marL="0" indent="0" algn="ctr">
              <a:buNone/>
            </a:pPr>
            <a:r>
              <a:rPr lang="en-US" dirty="0"/>
              <a:t>Diversity, Equity &amp; Inclusion </a:t>
            </a:r>
          </a:p>
          <a:p>
            <a:pPr marL="0" indent="0">
              <a:buNone/>
            </a:pPr>
            <a:r>
              <a:rPr lang="en-US" sz="2400" dirty="0"/>
              <a:t>Diversity</a:t>
            </a:r>
          </a:p>
          <a:p>
            <a:pPr marL="0" indent="0">
              <a:buNone/>
            </a:pPr>
            <a:r>
              <a:rPr lang="en-US" sz="2400" dirty="0"/>
              <a:t>	.. </a:t>
            </a:r>
            <a:r>
              <a:rPr lang="en-US" sz="2000" dirty="0"/>
              <a:t>Broad array of Individual, group, &amp; social characteristic </a:t>
            </a:r>
            <a:br>
              <a:rPr lang="en-US" sz="2000" dirty="0"/>
            </a:br>
            <a:r>
              <a:rPr lang="en-US" sz="2000" dirty="0"/>
              <a:t>           differences </a:t>
            </a:r>
          </a:p>
          <a:p>
            <a:pPr marL="0" indent="0">
              <a:buNone/>
            </a:pPr>
            <a:r>
              <a:rPr lang="en-US" sz="2400" dirty="0"/>
              <a:t>Equity</a:t>
            </a:r>
          </a:p>
          <a:p>
            <a:pPr marL="0" indent="0">
              <a:buNone/>
            </a:pPr>
            <a:r>
              <a:rPr lang="en-US" sz="2400" dirty="0"/>
              <a:t>	.. </a:t>
            </a:r>
            <a:r>
              <a:rPr lang="en-US" sz="2000" dirty="0"/>
              <a:t>Systems and actions to ensure fairness, identifying, &amp; removing </a:t>
            </a:r>
            <a:br>
              <a:rPr lang="en-US" sz="2000" dirty="0"/>
            </a:br>
            <a:r>
              <a:rPr lang="en-US" sz="2000" dirty="0"/>
              <a:t>           barriers to the same opportunities for all</a:t>
            </a:r>
          </a:p>
          <a:p>
            <a:pPr marL="0" indent="0">
              <a:buNone/>
            </a:pPr>
            <a:r>
              <a:rPr lang="en-US" sz="2400" dirty="0"/>
              <a:t>Inclusion</a:t>
            </a:r>
          </a:p>
          <a:p>
            <a:pPr marL="0" indent="0">
              <a:buNone/>
            </a:pPr>
            <a:r>
              <a:rPr lang="en-US" sz="2400" dirty="0"/>
              <a:t>	.. </a:t>
            </a:r>
            <a:r>
              <a:rPr lang="en-US" sz="2000" dirty="0"/>
              <a:t>Ensuring organizational &amp; social structures and cultures allow </a:t>
            </a:r>
            <a:br>
              <a:rPr lang="en-US" sz="2000" dirty="0"/>
            </a:br>
            <a:r>
              <a:rPr lang="en-US" sz="2000" dirty="0"/>
              <a:t>           people with diverse characteristics to flourish                                 </a:t>
            </a:r>
          </a:p>
          <a:p>
            <a:pPr marL="0" indent="0">
              <a:buNone/>
            </a:pPr>
            <a:endParaRPr lang="en-US" sz="2000" dirty="0"/>
          </a:p>
          <a:p>
            <a:pPr marL="0" indent="0">
              <a:buNone/>
            </a:pPr>
            <a:r>
              <a:rPr lang="en-US" sz="1000" dirty="0"/>
              <a:t>(American Association of Colleges of Nursing (2021).  </a:t>
            </a:r>
            <a:r>
              <a:rPr lang="en-US" sz="1000" i="1" dirty="0"/>
              <a:t>Diversity, equity, and inclusion in academic nursing. </a:t>
            </a:r>
            <a:r>
              <a:rPr lang="en-US" sz="1000" i="1" dirty="0">
                <a:hlinkClick r:id="rId2"/>
              </a:rPr>
              <a:t>https://www.aacnnursing.org/News-Information/Position-Statements-White-Papers/Diversity</a:t>
            </a:r>
            <a:endParaRPr lang="en-US" sz="1000" i="1" dirty="0"/>
          </a:p>
          <a:p>
            <a:pPr marL="0" indent="0">
              <a:buNone/>
            </a:pPr>
            <a:endParaRPr lang="en-US" sz="2400" i="1" dirty="0"/>
          </a:p>
        </p:txBody>
      </p:sp>
    </p:spTree>
    <p:extLst>
      <p:ext uri="{BB962C8B-B14F-4D97-AF65-F5344CB8AC3E}">
        <p14:creationId xmlns:p14="http://schemas.microsoft.com/office/powerpoint/2010/main" val="1388928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14037"/>
            <a:ext cx="8229600" cy="1237673"/>
          </a:xfrm>
        </p:spPr>
        <p:txBody>
          <a:bodyPr/>
          <a:lstStyle/>
          <a:p>
            <a:r>
              <a:rPr lang="en-US" dirty="0"/>
              <a:t>Diversity in Nursing: Why this Matters</a:t>
            </a:r>
          </a:p>
        </p:txBody>
      </p:sp>
      <p:sp>
        <p:nvSpPr>
          <p:cNvPr id="3" name="Content Placeholder 2"/>
          <p:cNvSpPr>
            <a:spLocks noGrp="1"/>
          </p:cNvSpPr>
          <p:nvPr>
            <p:ph idx="1"/>
          </p:nvPr>
        </p:nvSpPr>
        <p:spPr>
          <a:xfrm>
            <a:off x="1981200" y="1645921"/>
            <a:ext cx="8229600" cy="4798423"/>
          </a:xfrm>
        </p:spPr>
        <p:txBody>
          <a:bodyPr/>
          <a:lstStyle/>
          <a:p>
            <a:r>
              <a:rPr lang="en-US" dirty="0"/>
              <a:t>What’s it all about?</a:t>
            </a:r>
          </a:p>
          <a:p>
            <a:r>
              <a:rPr lang="en-US" dirty="0"/>
              <a:t>Why is this important in nursing? </a:t>
            </a:r>
          </a:p>
          <a:p>
            <a:pPr marL="0" indent="0">
              <a:buNone/>
            </a:pPr>
            <a:endParaRPr lang="en-US" dirty="0"/>
          </a:p>
          <a:p>
            <a:pPr marL="0" indent="0">
              <a:buNone/>
            </a:pPr>
            <a:r>
              <a:rPr lang="en-US" sz="2800" b="1" i="1" dirty="0"/>
              <a:t>Hint: it’s not just about culture &amp; personal bias</a:t>
            </a:r>
          </a:p>
          <a:p>
            <a:endParaRPr lang="en-US" i="1" dirty="0"/>
          </a:p>
          <a:p>
            <a:r>
              <a:rPr lang="en-US" dirty="0"/>
              <a:t>Unique Role of the Nurse </a:t>
            </a:r>
          </a:p>
          <a:p>
            <a:r>
              <a:rPr lang="en-US" dirty="0"/>
              <a:t>Understanding of Communication is Essential</a:t>
            </a:r>
          </a:p>
          <a:p>
            <a:r>
              <a:rPr lang="en-US" dirty="0"/>
              <a:t>Engagement &amp; Trust Building</a:t>
            </a:r>
          </a:p>
          <a:p>
            <a:endParaRPr lang="en-US" dirty="0"/>
          </a:p>
          <a:p>
            <a:endParaRPr lang="en-US" dirty="0"/>
          </a:p>
        </p:txBody>
      </p:sp>
    </p:spTree>
    <p:extLst>
      <p:ext uri="{BB962C8B-B14F-4D97-AF65-F5344CB8AC3E}">
        <p14:creationId xmlns:p14="http://schemas.microsoft.com/office/powerpoint/2010/main" val="3746212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35710"/>
            <a:ext cx="8229600" cy="881929"/>
          </a:xfrm>
        </p:spPr>
        <p:txBody>
          <a:bodyPr/>
          <a:lstStyle/>
          <a:p>
            <a:r>
              <a:rPr lang="en-US" dirty="0"/>
              <a:t>Nursing Actions = Life or Death</a:t>
            </a:r>
          </a:p>
        </p:txBody>
      </p:sp>
      <p:sp>
        <p:nvSpPr>
          <p:cNvPr id="3" name="Content Placeholder 2"/>
          <p:cNvSpPr>
            <a:spLocks noGrp="1"/>
          </p:cNvSpPr>
          <p:nvPr>
            <p:ph idx="1"/>
          </p:nvPr>
        </p:nvSpPr>
        <p:spPr>
          <a:xfrm>
            <a:off x="1981200" y="1681019"/>
            <a:ext cx="8229600" cy="4445145"/>
          </a:xfrm>
        </p:spPr>
        <p:txBody>
          <a:bodyPr/>
          <a:lstStyle/>
          <a:p>
            <a:r>
              <a:rPr lang="en-US" dirty="0"/>
              <a:t>Assessment, Judgment, &amp; Actions by the Nurse involve Public Safety &amp; Concern </a:t>
            </a:r>
          </a:p>
          <a:p>
            <a:r>
              <a:rPr lang="en-US" dirty="0"/>
              <a:t>Role of the Nurse is Unique – Holistic Approach, often Longer Care Episodes than other Team Disciplines</a:t>
            </a:r>
          </a:p>
          <a:p>
            <a:r>
              <a:rPr lang="en-US" dirty="0"/>
              <a:t>Misunderstandings in Communication or Bias Could Mean Injury or Death for the Patient</a:t>
            </a:r>
          </a:p>
          <a:p>
            <a:r>
              <a:rPr lang="en-US" dirty="0"/>
              <a:t>Diversity, Equity, &amp; Inclusion Prevent Both </a:t>
            </a:r>
            <a:r>
              <a:rPr lang="en-US" sz="900" dirty="0"/>
              <a:t>(American Nurses Association, 2022).  </a:t>
            </a:r>
            <a:endParaRPr lang="en-US" dirty="0"/>
          </a:p>
        </p:txBody>
      </p:sp>
    </p:spTree>
    <p:extLst>
      <p:ext uri="{BB962C8B-B14F-4D97-AF65-F5344CB8AC3E}">
        <p14:creationId xmlns:p14="http://schemas.microsoft.com/office/powerpoint/2010/main" val="1465012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08000"/>
            <a:ext cx="8229600" cy="909638"/>
          </a:xfrm>
        </p:spPr>
        <p:txBody>
          <a:bodyPr/>
          <a:lstStyle/>
          <a:p>
            <a:r>
              <a:rPr lang="en-US" dirty="0"/>
              <a:t>Office of Minority Health</a:t>
            </a:r>
          </a:p>
        </p:txBody>
      </p:sp>
      <p:sp>
        <p:nvSpPr>
          <p:cNvPr id="3" name="Content Placeholder 2"/>
          <p:cNvSpPr>
            <a:spLocks noGrp="1"/>
          </p:cNvSpPr>
          <p:nvPr>
            <p:ph idx="1"/>
          </p:nvPr>
        </p:nvSpPr>
        <p:spPr>
          <a:xfrm>
            <a:off x="1981200" y="1939637"/>
            <a:ext cx="8229600" cy="4186527"/>
          </a:xfrm>
        </p:spPr>
        <p:txBody>
          <a:bodyPr/>
          <a:lstStyle/>
          <a:p>
            <a:pPr marL="0" indent="0">
              <a:buNone/>
            </a:pPr>
            <a:r>
              <a:rPr lang="en-US" dirty="0"/>
              <a:t>Website – Think Cultural Health</a:t>
            </a:r>
          </a:p>
          <a:p>
            <a:pPr marL="0" indent="0">
              <a:buNone/>
            </a:pPr>
            <a:r>
              <a:rPr lang="en-US" dirty="0">
                <a:hlinkClick r:id="rId2"/>
              </a:rPr>
              <a:t>https://www.minorityhealth.hhs.gov/omh/browse.aspx?lvl=2&amp;lvlid=53</a:t>
            </a:r>
            <a:endParaRPr lang="en-US" dirty="0"/>
          </a:p>
          <a:p>
            <a:pPr marL="0" indent="0">
              <a:buNone/>
            </a:pPr>
            <a:endParaRPr lang="en-US" dirty="0"/>
          </a:p>
          <a:p>
            <a:pPr marL="0" indent="0">
              <a:buNone/>
            </a:pPr>
            <a:r>
              <a:rPr lang="en-US" dirty="0"/>
              <a:t>The “ADDRESSING framework” mnemonic helps remember the (10) key social identities to consider  </a:t>
            </a:r>
            <a:r>
              <a:rPr lang="en-US" sz="1400" dirty="0"/>
              <a:t>(Office of Minority Health, 2021)</a:t>
            </a:r>
            <a:endParaRPr lang="en-US" dirty="0"/>
          </a:p>
        </p:txBody>
      </p:sp>
    </p:spTree>
    <p:extLst>
      <p:ext uri="{BB962C8B-B14F-4D97-AF65-F5344CB8AC3E}">
        <p14:creationId xmlns:p14="http://schemas.microsoft.com/office/powerpoint/2010/main" val="2981309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7891" y="457201"/>
            <a:ext cx="8996218" cy="992909"/>
          </a:xfrm>
        </p:spPr>
        <p:txBody>
          <a:bodyPr/>
          <a:lstStyle/>
          <a:p>
            <a:r>
              <a:rPr lang="en-US" dirty="0"/>
              <a:t> (10) Social Identities of the ADDRESSING framework</a:t>
            </a:r>
          </a:p>
        </p:txBody>
      </p:sp>
      <p:sp>
        <p:nvSpPr>
          <p:cNvPr id="3" name="Content Placeholder 2"/>
          <p:cNvSpPr>
            <a:spLocks noGrp="1"/>
          </p:cNvSpPr>
          <p:nvPr>
            <p:ph idx="1"/>
          </p:nvPr>
        </p:nvSpPr>
        <p:spPr>
          <a:xfrm>
            <a:off x="3822583" y="1627465"/>
            <a:ext cx="5041785" cy="4597167"/>
          </a:xfrm>
        </p:spPr>
        <p:txBody>
          <a:bodyPr/>
          <a:lstStyle/>
          <a:p>
            <a:pPr marL="0" indent="0">
              <a:buNone/>
            </a:pPr>
            <a:r>
              <a:rPr lang="en-US" sz="2400" dirty="0"/>
              <a:t>A =  Age &amp; Generational Influences</a:t>
            </a:r>
          </a:p>
          <a:p>
            <a:pPr marL="0" indent="0">
              <a:buNone/>
            </a:pPr>
            <a:r>
              <a:rPr lang="en-US" sz="2400" dirty="0"/>
              <a:t>D = Disability Status (developmental)</a:t>
            </a:r>
          </a:p>
          <a:p>
            <a:pPr marL="0" indent="0">
              <a:buNone/>
            </a:pPr>
            <a:r>
              <a:rPr lang="en-US" sz="2400" dirty="0"/>
              <a:t>D = Disability Status (acquired)</a:t>
            </a:r>
          </a:p>
          <a:p>
            <a:pPr marL="0" indent="0">
              <a:buNone/>
            </a:pPr>
            <a:r>
              <a:rPr lang="en-US" sz="2400" dirty="0"/>
              <a:t>R = Religion &amp; Spirituality</a:t>
            </a:r>
          </a:p>
          <a:p>
            <a:pPr marL="0" indent="0">
              <a:buNone/>
            </a:pPr>
            <a:r>
              <a:rPr lang="en-US" sz="2400" dirty="0"/>
              <a:t>E = Ethnicity &amp; Race</a:t>
            </a:r>
          </a:p>
          <a:p>
            <a:pPr marL="0" indent="0">
              <a:buNone/>
            </a:pPr>
            <a:r>
              <a:rPr lang="en-US" sz="2400" dirty="0"/>
              <a:t>S = Socioeconomic Status (SES)</a:t>
            </a:r>
          </a:p>
          <a:p>
            <a:pPr marL="0" indent="0">
              <a:buNone/>
            </a:pPr>
            <a:r>
              <a:rPr lang="en-US" sz="2400" dirty="0"/>
              <a:t>S = Sexual Orientation</a:t>
            </a:r>
          </a:p>
          <a:p>
            <a:pPr marL="0" indent="0">
              <a:buNone/>
            </a:pPr>
            <a:r>
              <a:rPr lang="en-US" sz="2400" dirty="0"/>
              <a:t>I = Indigenous Heritage</a:t>
            </a:r>
          </a:p>
          <a:p>
            <a:pPr marL="0" indent="0">
              <a:buNone/>
            </a:pPr>
            <a:r>
              <a:rPr lang="en-US" sz="2400" dirty="0"/>
              <a:t>N = National Origin</a:t>
            </a:r>
          </a:p>
          <a:p>
            <a:pPr marL="0" indent="0">
              <a:buNone/>
            </a:pPr>
            <a:r>
              <a:rPr lang="en-US" sz="2400" dirty="0"/>
              <a:t>G = Gender Identity</a:t>
            </a:r>
          </a:p>
          <a:p>
            <a:pPr marL="0" indent="0">
              <a:buNone/>
            </a:pPr>
            <a:endParaRPr lang="en-US" sz="2800" dirty="0"/>
          </a:p>
        </p:txBody>
      </p:sp>
    </p:spTree>
    <p:extLst>
      <p:ext uri="{BB962C8B-B14F-4D97-AF65-F5344CB8AC3E}">
        <p14:creationId xmlns:p14="http://schemas.microsoft.com/office/powerpoint/2010/main" val="24201933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13080</TotalTime>
  <Words>3565</Words>
  <Application>Microsoft Office PowerPoint</Application>
  <PresentationFormat>Widescreen</PresentationFormat>
  <Paragraphs>298</Paragraphs>
  <Slides>41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MS PGothic</vt:lpstr>
      <vt:lpstr>Arial</vt:lpstr>
      <vt:lpstr>Calibri</vt:lpstr>
      <vt:lpstr>Times New Roman</vt:lpstr>
      <vt:lpstr>Wingdings</vt:lpstr>
      <vt:lpstr>Office Theme</vt:lpstr>
      <vt:lpstr>Diversity: Legal, Ethical &amp; Regulatory Considerations for Nurses</vt:lpstr>
      <vt:lpstr>Disclosure Statement</vt:lpstr>
      <vt:lpstr>Diversity…sometimes we miss the whole picture</vt:lpstr>
      <vt:lpstr>Diversity: What is it?</vt:lpstr>
      <vt:lpstr>DEI: Quality AND Regulatory Issue</vt:lpstr>
      <vt:lpstr>Diversity in Nursing: Why this Matters</vt:lpstr>
      <vt:lpstr>Nursing Actions = Life or Death</vt:lpstr>
      <vt:lpstr>Office of Minority Health</vt:lpstr>
      <vt:lpstr> (10) Social Identities of the ADDRESSING framework</vt:lpstr>
      <vt:lpstr>The Legal, Ethical &amp; Regulatory view… </vt:lpstr>
      <vt:lpstr>National CLAS Standards</vt:lpstr>
      <vt:lpstr>National CLAS Standards 1-8</vt:lpstr>
      <vt:lpstr>National CLAS Standards 9-15</vt:lpstr>
      <vt:lpstr>NCSBN: National Council State Boards of Nursing</vt:lpstr>
      <vt:lpstr>The Future of Nursing, 2020-2030: Charting a    Path to Achieve Health Equity </vt:lpstr>
      <vt:lpstr>The American Nurses Association</vt:lpstr>
      <vt:lpstr>The National League for Nursing: Hallmarks of Excellence</vt:lpstr>
      <vt:lpstr>NLN: Hallmarks of Excellence</vt:lpstr>
      <vt:lpstr>NLN: Diversity</vt:lpstr>
      <vt:lpstr>The Nursing Code of Ethics</vt:lpstr>
      <vt:lpstr>Nurses Code of Ethics Summary</vt:lpstr>
      <vt:lpstr>The Legal Angle: Nurses Want to Know….</vt:lpstr>
      <vt:lpstr>The U.S. Constitution: the First Amendment</vt:lpstr>
      <vt:lpstr>U.S. Acts in Support of Diversity</vt:lpstr>
      <vt:lpstr>Regulatory Considerations</vt:lpstr>
      <vt:lpstr>Diversity in Nursing…the Basics</vt:lpstr>
      <vt:lpstr>DEI Resources for Nurses</vt:lpstr>
      <vt:lpstr>Cultural Competency</vt:lpstr>
      <vt:lpstr>Knowledge, Skills, Attitudes…KSAs</vt:lpstr>
      <vt:lpstr>Cultural Competency or “Competemility”?</vt:lpstr>
      <vt:lpstr>Cultural Competemility</vt:lpstr>
      <vt:lpstr>Campinha-Bacote’s Model of Cultural Competetility</vt:lpstr>
      <vt:lpstr>The LEARN Model</vt:lpstr>
      <vt:lpstr>DEI Compliance: Communication Tips</vt:lpstr>
      <vt:lpstr>DEI: Be a Lifelong Nurse Learner!</vt:lpstr>
      <vt:lpstr>Post-test Survey Link</vt:lpstr>
      <vt:lpstr>Evaluation Instructions</vt:lpstr>
      <vt:lpstr>References</vt:lpstr>
      <vt:lpstr>References</vt:lpstr>
      <vt:lpstr>References</vt:lpstr>
      <vt:lpstr>Instructions for CNE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Burkhart, Ruth</cp:lastModifiedBy>
  <cp:revision>633</cp:revision>
  <cp:lastPrinted>2022-06-28T18:45:08Z</cp:lastPrinted>
  <dcterms:created xsi:type="dcterms:W3CDTF">2013-10-01T12:47:37Z</dcterms:created>
  <dcterms:modified xsi:type="dcterms:W3CDTF">2022-06-28T20:08:05Z</dcterms:modified>
</cp:coreProperties>
</file>