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61" r:id="rId5"/>
    <p:sldId id="296" r:id="rId6"/>
    <p:sldId id="263" r:id="rId7"/>
    <p:sldId id="264" r:id="rId8"/>
    <p:sldId id="271" r:id="rId9"/>
    <p:sldId id="270" r:id="rId10"/>
    <p:sldId id="273" r:id="rId11"/>
    <p:sldId id="292" r:id="rId12"/>
    <p:sldId id="268" r:id="rId13"/>
    <p:sldId id="269" r:id="rId14"/>
    <p:sldId id="272" r:id="rId15"/>
    <p:sldId id="274" r:id="rId16"/>
    <p:sldId id="275" r:id="rId17"/>
    <p:sldId id="265" r:id="rId18"/>
    <p:sldId id="277" r:id="rId19"/>
    <p:sldId id="267" r:id="rId20"/>
    <p:sldId id="283" r:id="rId21"/>
    <p:sldId id="284" r:id="rId22"/>
    <p:sldId id="279" r:id="rId23"/>
    <p:sldId id="280" r:id="rId24"/>
    <p:sldId id="281" r:id="rId25"/>
    <p:sldId id="294" r:id="rId26"/>
    <p:sldId id="295" r:id="rId27"/>
    <p:sldId id="293" r:id="rId28"/>
    <p:sldId id="289" r:id="rId29"/>
    <p:sldId id="290" r:id="rId30"/>
    <p:sldId id="286" r:id="rId31"/>
    <p:sldId id="287" r:id="rId32"/>
    <p:sldId id="278" r:id="rId33"/>
    <p:sldId id="285" r:id="rId34"/>
    <p:sldId id="291" r:id="rId35"/>
    <p:sldId id="288" r:id="rId36"/>
  </p:sldIdLst>
  <p:sldSz cx="12192000" cy="6858000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E7E7E7"/>
    <a:srgbClr val="CD6209"/>
    <a:srgbClr val="F57B17"/>
    <a:srgbClr val="FFCC66"/>
    <a:srgbClr val="FFCC00"/>
    <a:srgbClr val="FFFF99"/>
    <a:srgbClr val="FAFCE8"/>
    <a:srgbClr val="F8FBE9"/>
    <a:srgbClr val="F7F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1EEC1-48E8-847D-1027-95ECD4D95466}" v="1" dt="2022-06-28T18:28:30.136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466" y="8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9C87F-EBA2-4D8A-ABF6-9ADD6FD9A98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F092A-19FB-477E-8E6D-435583FE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66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29D76F7-181E-4374-A022-3AD09F9DCEDB}" type="datetimeFigureOut">
              <a:rPr lang="en-US" smtClean="0"/>
              <a:pPr/>
              <a:t>9/22/2022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0E5C103-8E0B-4174-862D-49B971B9C6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52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5C103-8E0B-4174-862D-49B971B9C6F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91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5-4-3-2-1 </a:t>
            </a:r>
            <a:r>
              <a:rPr lang="en-US" baseline="0" dirty="0"/>
              <a:t> Grounding skills; relaxation breathing; cognitive </a:t>
            </a:r>
            <a:r>
              <a:rPr lang="en-US" baseline="0" dirty="0" err="1"/>
              <a:t>refrae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5C103-8E0B-4174-862D-49B971B9C6F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41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F8D385-2989-40EE-8ECF-5866A6934530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46E74-5883-48D5-8390-F036999980D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8752EC-DD69-45DA-8DAB-3FACD6E19402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0BBE5-C957-4163-913B-AA6F8132270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33AC9-60A5-4FF1-9C43-E5AAFF1406FB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6B015-A3D6-4FBF-8CD0-CEAE75669D7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A1BD22-80D7-4A99-AAD2-A462DA4D7890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F569D-B33F-45EF-BF92-E09261318F8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B0DFB2-23A0-4B4D-AFC7-1A2CF84F9207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29CCB-2177-4410-8480-92DFB667ECA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16039D-D930-43C3-824B-2F558B1C8389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B236C-1496-42D8-92DD-B3C9DADF97F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CE074B-4DAF-44FD-9E71-F8C2C0082987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2CA6F-9847-44D0-9448-0DBE682F1B7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2111AA-138D-4BFD-956B-A1E19A2BB003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7F2E5-9134-495E-B121-1B96FC0CAE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6B4893-9831-4966-B0B0-E9D1E519D753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56C6-07D9-47B5-8506-9E855428ACC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C7342F-2FA2-4A04-B57E-2E37208E1DBD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C271F-FDFD-41D3-8335-1B7569CE25A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044F97-1892-422F-AFF1-95FF2D1629D5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DA081-8095-44A2-9616-D2C1902EDE0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4E12E50-A188-44A4-86DF-4EB7A2C59090}" type="datetimeFigureOut">
              <a:rPr lang="en-US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EFE1B4F-2218-43D8-ADA5-93BECB47F4F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positivepsychology.com/emotional-intelligence-tests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acker,%20R.%20(2018,%20February).%206%20steps%20to%20improve%20your%20emotional%20intelligence%20%5bVideo%5d.%20TED%20x%20TUM.%20https:/www.youtube.com/watch?v=D6_J7FfgWV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acker,%20R.%20(2018,%20February).%206%20steps%20to%20improve%20your%20emotional%20intelligence%20%5bVideo%5d.%20TED%20x%20TUM.%20https:/www.youtube.com/watch?v=D6_J7FfgWVc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acker,%20R.%20(2018,%20February).%206%20steps%20to%20improve%20your%20emotional%20intelligence%20%5bVideo%5d.%20TED%20x%20TUM.%20https:/www.youtube.com/watch?v=D6_J7FfgWVc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s.surveyplanet.com/99ux3sgt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s.surveyplanet.com/8cgd3q1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dtherapy.org/tests/emotional-intelligence.html" TargetMode="External"/><Relationship Id="rId3" Type="http://schemas.openxmlformats.org/officeDocument/2006/relationships/hyperlink" Target="https://books.google.com/books/about/My_Mind_Is_Like_My_Internet_Browser_19_T.html?id=wCZjzQEACAAJ" TargetMode="External"/><Relationship Id="rId7" Type="http://schemas.openxmlformats.org/officeDocument/2006/relationships/hyperlink" Target="https://snlapps.depaul.edu/writing/Emotional%20Intelligence%20Training%20Manual.pdf" TargetMode="External"/><Relationship Id="rId2" Type="http://schemas.openxmlformats.org/officeDocument/2006/relationships/hyperlink" Target="https://positivepsychology.com/emotional-intelligence-workpl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sitivepsychology.com/emotional-intelligence-tests/" TargetMode="External"/><Relationship Id="rId5" Type="http://schemas.openxmlformats.org/officeDocument/2006/relationships/hyperlink" Target="https://www.education.vic.gov.au/Documents/about/department/resiliencelitreview.pdf" TargetMode="External"/><Relationship Id="rId4" Type="http://schemas.openxmlformats.org/officeDocument/2006/relationships/hyperlink" Target="https://www.chronicle.com/article/covid-19-has-worsened-the-student-mental-health-crisis-can-resilience-training-fix-i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ychologytoday.com/us/blog/dealing-emotions/202006/why-you-need-emotional-intelligence-succeed-school" TargetMode="External"/><Relationship Id="rId2" Type="http://schemas.openxmlformats.org/officeDocument/2006/relationships/hyperlink" Target="https://www.youtube.com/watch?v=D6_J7FfgWV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dpsdocs.state.co.us/epic/epicwebsite/resources/mi_communities_of_practice/4_processes/4_processes.pdf" TargetMode="External"/><Relationship Id="rId5" Type="http://schemas.openxmlformats.org/officeDocument/2006/relationships/hyperlink" Target="https://positivepsychology.com/emotional-intelligence-frameworks/" TargetMode="External"/><Relationship Id="rId4" Type="http://schemas.openxmlformats.org/officeDocument/2006/relationships/hyperlink" Target="https://www.ncbi.nlm.nih.gov/books/NBK556005/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thehighlyeffectiveteacher.com/how-to-promote-resilience-in-your-students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com/books/about/My_Mind_Is_Like_My_Internet_Browser_19_T.html?id=wCZjzQEACAAJ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0680" y="265067"/>
            <a:ext cx="8915400" cy="1298518"/>
          </a:xfrm>
        </p:spPr>
        <p:txBody>
          <a:bodyPr/>
          <a:lstStyle/>
          <a:p>
            <a:r>
              <a:rPr lang="en-US" dirty="0"/>
              <a:t>Emotional Intelligence &amp; Motivational Interviewing: Essentials for Nurses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103" y="2240280"/>
            <a:ext cx="8582297" cy="2453640"/>
          </a:xfrm>
        </p:spPr>
        <p:txBody>
          <a:bodyPr/>
          <a:lstStyle/>
          <a:p>
            <a:r>
              <a:rPr lang="en-US" b="1" dirty="0"/>
              <a:t>Presented by: Dr. Ruth L.M. Burkhart, DNP, MSN, MA, RN-BC, LPCC</a:t>
            </a:r>
          </a:p>
          <a:p>
            <a:r>
              <a:rPr lang="en-US" b="1" dirty="0"/>
              <a:t>Director of Nursing</a:t>
            </a:r>
          </a:p>
          <a:p>
            <a:r>
              <a:rPr lang="en-US" b="1" dirty="0"/>
              <a:t>Ottawa University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0" r="12200"/>
          <a:stretch/>
        </p:blipFill>
        <p:spPr>
          <a:xfrm>
            <a:off x="1722120" y="3234690"/>
            <a:ext cx="2857500" cy="3390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47711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Engaging “Do’s”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128" y="1570182"/>
            <a:ext cx="8903855" cy="4978400"/>
          </a:xfrm>
        </p:spPr>
        <p:txBody>
          <a:bodyPr/>
          <a:lstStyle/>
          <a:p>
            <a:r>
              <a:rPr lang="en-US" sz="2800" dirty="0"/>
              <a:t>Work toward making client comfortable to discuss change</a:t>
            </a:r>
          </a:p>
          <a:p>
            <a:r>
              <a:rPr lang="en-US" sz="2800" dirty="0"/>
              <a:t>Assess own comfortability with client and process</a:t>
            </a:r>
          </a:p>
          <a:p>
            <a:r>
              <a:rPr lang="en-US" sz="2800" dirty="0"/>
              <a:t>Understand client’s perspective</a:t>
            </a:r>
          </a:p>
          <a:p>
            <a:r>
              <a:rPr lang="en-US" sz="2800" dirty="0"/>
              <a:t>Use empathy if resistance or discord occurs</a:t>
            </a:r>
          </a:p>
          <a:p>
            <a:pPr marL="0" indent="0" algn="ctr">
              <a:buNone/>
            </a:pPr>
            <a:r>
              <a:rPr lang="en-US" sz="2800" dirty="0"/>
              <a:t>Goals for Engaging Process</a:t>
            </a:r>
          </a:p>
          <a:p>
            <a:r>
              <a:rPr lang="en-US" sz="2800" dirty="0"/>
              <a:t>Relationship and rapport building</a:t>
            </a:r>
          </a:p>
          <a:p>
            <a:r>
              <a:rPr lang="en-US" sz="2800" dirty="0"/>
              <a:t>Comfort</a:t>
            </a:r>
          </a:p>
          <a:p>
            <a:r>
              <a:rPr lang="en-US" sz="2800" dirty="0"/>
              <a:t>Safety</a:t>
            </a:r>
          </a:p>
          <a:p>
            <a:r>
              <a:rPr lang="en-US" sz="2800" dirty="0"/>
              <a:t>Empathy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1000" dirty="0"/>
              <a:t>(State of Colorado. Division of Criminal Justice, </a:t>
            </a:r>
            <a:r>
              <a:rPr lang="en-US" sz="1000" dirty="0" err="1"/>
              <a:t>n.d.</a:t>
            </a:r>
            <a:r>
              <a:rPr lang="en-US" sz="1000" dirty="0"/>
              <a:t>)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3441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Focusing “Do’s”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910" y="1727200"/>
            <a:ext cx="8645235" cy="4719782"/>
          </a:xfrm>
        </p:spPr>
        <p:txBody>
          <a:bodyPr/>
          <a:lstStyle/>
          <a:p>
            <a:r>
              <a:rPr lang="en-US" sz="2800" dirty="0"/>
              <a:t>Monitor readiness for change (Stages of Change)</a:t>
            </a:r>
          </a:p>
          <a:p>
            <a:r>
              <a:rPr lang="en-US" sz="2800" dirty="0"/>
              <a:t>It’s all about the “target behavior”</a:t>
            </a:r>
          </a:p>
          <a:p>
            <a:r>
              <a:rPr lang="en-US" sz="2800" dirty="0"/>
              <a:t>Focal point is a clear, relevant target behavior, and identifying barriers to change</a:t>
            </a:r>
          </a:p>
          <a:p>
            <a:r>
              <a:rPr lang="en-US" sz="2800" dirty="0"/>
              <a:t>Avoid the “premature focus trap” </a:t>
            </a:r>
          </a:p>
          <a:p>
            <a:pPr marL="0" indent="0" algn="ctr">
              <a:buNone/>
            </a:pPr>
            <a:r>
              <a:rPr lang="en-US" sz="2800" dirty="0"/>
              <a:t>Goals for Focusing Process</a:t>
            </a:r>
          </a:p>
          <a:p>
            <a:r>
              <a:rPr lang="en-US" sz="2800" dirty="0"/>
              <a:t>Ensure the goals &amp; target behavior are client’s</a:t>
            </a:r>
          </a:p>
          <a:p>
            <a:r>
              <a:rPr lang="en-US" sz="2800" dirty="0"/>
              <a:t>Ensure a collaborative process with the client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1000" dirty="0"/>
              <a:t>(State of Colorado. Division of Criminal Justice, </a:t>
            </a:r>
            <a:r>
              <a:rPr lang="en-US" sz="1000" dirty="0" err="1"/>
              <a:t>n.d.</a:t>
            </a:r>
            <a:r>
              <a:rPr lang="en-US" sz="1000" dirty="0"/>
              <a:t>).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2130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Evoking “Do’s”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3382" y="1764146"/>
            <a:ext cx="8617527" cy="4765963"/>
          </a:xfrm>
        </p:spPr>
        <p:txBody>
          <a:bodyPr/>
          <a:lstStyle/>
          <a:p>
            <a:r>
              <a:rPr lang="en-US" sz="2800" dirty="0"/>
              <a:t>Identify clearly client’s reasons for change &amp; change talk</a:t>
            </a:r>
          </a:p>
          <a:p>
            <a:r>
              <a:rPr lang="en-US" sz="2800" dirty="0"/>
              <a:t>Identify clearly the “why” of reluctance to change (confidence in making change vs importance of change?) </a:t>
            </a:r>
          </a:p>
          <a:p>
            <a:r>
              <a:rPr lang="en-US" sz="2800" dirty="0"/>
              <a:t>Monitor timing &amp; one’s need to take charge</a:t>
            </a:r>
          </a:p>
          <a:p>
            <a:pPr marL="0" indent="0" algn="ctr">
              <a:buNone/>
            </a:pPr>
            <a:r>
              <a:rPr lang="en-US" sz="2800" dirty="0"/>
              <a:t>Goals for Evoking Process</a:t>
            </a:r>
          </a:p>
          <a:p>
            <a:r>
              <a:rPr lang="en-US" sz="2800" dirty="0"/>
              <a:t>Elicit, increase, &amp; sustain change talk</a:t>
            </a:r>
          </a:p>
          <a:p>
            <a:r>
              <a:rPr lang="en-US" sz="2800" dirty="0"/>
              <a:t>Evoke &amp; nurture internal motivation for change</a:t>
            </a:r>
          </a:p>
          <a:p>
            <a:r>
              <a:rPr lang="en-US" sz="2800" dirty="0"/>
              <a:t>Avoid the “righting reflex”</a:t>
            </a:r>
          </a:p>
          <a:p>
            <a:pPr marL="0" indent="0">
              <a:buNone/>
            </a:pPr>
            <a:r>
              <a:rPr lang="en-US" sz="1200" dirty="0"/>
              <a:t> (State of Colorado. Division of Criminal Justice, </a:t>
            </a:r>
            <a:r>
              <a:rPr lang="en-US" sz="1200" dirty="0" err="1"/>
              <a:t>n.d.</a:t>
            </a:r>
            <a:r>
              <a:rPr lang="en-US" sz="1200" dirty="0"/>
              <a:t>).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6972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“Do’s”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436" y="1560946"/>
            <a:ext cx="8709891" cy="5375563"/>
          </a:xfrm>
        </p:spPr>
        <p:txBody>
          <a:bodyPr/>
          <a:lstStyle/>
          <a:p>
            <a:r>
              <a:rPr lang="en-US" sz="2800" dirty="0"/>
              <a:t>Timing &amp; readiness to proceed are key</a:t>
            </a:r>
          </a:p>
          <a:p>
            <a:r>
              <a:rPr lang="en-US" sz="2800" dirty="0"/>
              <a:t>Must have sufficient client engagement &amp; identified shared goal for developing goal specifics, options, plans, and supports</a:t>
            </a:r>
          </a:p>
          <a:p>
            <a:r>
              <a:rPr lang="en-US" sz="2800" dirty="0"/>
              <a:t>Summarize journey from Evoking to Planning processes</a:t>
            </a:r>
          </a:p>
          <a:p>
            <a:pPr marL="0" indent="0" algn="ctr">
              <a:buNone/>
            </a:pPr>
            <a:r>
              <a:rPr lang="en-US" sz="2800" dirty="0"/>
              <a:t>Goals for Planning Process </a:t>
            </a:r>
          </a:p>
          <a:p>
            <a:r>
              <a:rPr lang="en-US" sz="2800" dirty="0"/>
              <a:t>Skill development</a:t>
            </a:r>
          </a:p>
          <a:p>
            <a:r>
              <a:rPr lang="en-US" sz="2800" dirty="0"/>
              <a:t>Plan for action</a:t>
            </a:r>
          </a:p>
          <a:p>
            <a:r>
              <a:rPr lang="en-US" sz="2800" dirty="0"/>
              <a:t>Review &amp; remove barriers to change</a:t>
            </a:r>
          </a:p>
          <a:p>
            <a:r>
              <a:rPr lang="en-US" sz="2800" dirty="0"/>
              <a:t>Develop resources for ongoing support </a:t>
            </a:r>
            <a:r>
              <a:rPr lang="en-US" sz="1200" dirty="0"/>
              <a:t>(State of Colorado. Division of Criminal Justice, </a:t>
            </a:r>
            <a:r>
              <a:rPr lang="en-US" sz="1200" dirty="0" err="1"/>
              <a:t>n.d.</a:t>
            </a:r>
            <a:r>
              <a:rPr lang="en-US" sz="1200" dirty="0"/>
              <a:t>).</a:t>
            </a:r>
          </a:p>
          <a:p>
            <a:endParaRPr lang="en-US" sz="12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1997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46" y="415636"/>
            <a:ext cx="8802255" cy="1184564"/>
          </a:xfrm>
        </p:spPr>
        <p:txBody>
          <a:bodyPr/>
          <a:lstStyle/>
          <a:p>
            <a:r>
              <a:rPr lang="en-US" dirty="0"/>
              <a:t>EI: The Scoop…Resiliency, Communication, &amp;  Self-Efficacy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1" y="1717964"/>
            <a:ext cx="8635999" cy="4636654"/>
          </a:xfrm>
        </p:spPr>
        <p:txBody>
          <a:bodyPr/>
          <a:lstStyle/>
          <a:p>
            <a:r>
              <a:rPr lang="en-US" sz="2400" dirty="0"/>
              <a:t>EI (emotional intelligence) - Sum Total of the Unique “Personal How" of Interacting with Others </a:t>
            </a:r>
            <a:r>
              <a:rPr lang="en-US" sz="1000" dirty="0"/>
              <a:t>(Goleman, 1995)</a:t>
            </a:r>
          </a:p>
          <a:p>
            <a:r>
              <a:rPr lang="en-US" sz="2400" dirty="0"/>
              <a:t>EI - Learned Skill in “Self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↔ </a:t>
            </a:r>
            <a:r>
              <a:rPr lang="en-US" sz="2400" dirty="0"/>
              <a:t>Other Awareness,” Managing Oneself &amp; Emotions in Relation to Others</a:t>
            </a:r>
          </a:p>
          <a:p>
            <a:r>
              <a:rPr lang="en-US" sz="2400" dirty="0"/>
              <a:t>Emotional Intelligence (EI) Builds Resiliency  </a:t>
            </a:r>
          </a:p>
          <a:p>
            <a:pPr marL="0" indent="0">
              <a:buNone/>
            </a:pPr>
            <a:r>
              <a:rPr lang="en-US" sz="2400" dirty="0"/>
              <a:t>	.. EI – Self-awareness, Effective Management of Emotions, </a:t>
            </a:r>
            <a:br>
              <a:rPr lang="en-US" sz="2400" dirty="0"/>
            </a:br>
            <a:r>
              <a:rPr lang="en-US" sz="2400" dirty="0"/>
              <a:t>          Effective use of Communications</a:t>
            </a:r>
          </a:p>
          <a:p>
            <a:pPr marL="0" indent="0">
              <a:buNone/>
            </a:pPr>
            <a:r>
              <a:rPr lang="en-US" sz="2400" dirty="0"/>
              <a:t>	.. EI – Promotes Adaptability </a:t>
            </a:r>
            <a:r>
              <a:rPr lang="en-US" sz="1000" dirty="0"/>
              <a:t>(Brown &amp; Kafka, 2020; Cahill, Beadle, </a:t>
            </a:r>
            <a:r>
              <a:rPr lang="en-US" sz="1000" dirty="0" err="1"/>
              <a:t>Farrelly</a:t>
            </a:r>
            <a:r>
              <a:rPr lang="en-US" sz="1000" dirty="0"/>
              <a:t>, Forster, &amp; Smith, 2012; The Highly </a:t>
            </a:r>
            <a:br>
              <a:rPr lang="en-US" sz="1000" dirty="0"/>
            </a:br>
            <a:r>
              <a:rPr lang="en-US" sz="1000" dirty="0"/>
              <a:t>                        Effective Teacher, 2021)</a:t>
            </a:r>
          </a:p>
          <a:p>
            <a:pPr marL="457200" lvl="1" indent="0">
              <a:buNone/>
            </a:pPr>
            <a:r>
              <a:rPr lang="en-US" sz="2400" dirty="0"/>
              <a:t>.. EI – Helps Prevent Misinterpretation &amp; Misunderstanding of </a:t>
            </a:r>
            <a:br>
              <a:rPr lang="en-US" sz="2400" dirty="0"/>
            </a:br>
            <a:r>
              <a:rPr lang="en-US" sz="2400" dirty="0"/>
              <a:t>    Events, Builds Self-Efficacy &amp; Self- Advocacy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→ Promoting 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Relationship Skills and Need Meeting </a:t>
            </a:r>
            <a:r>
              <a:rPr lang="en-US" sz="2400" dirty="0"/>
              <a:t> </a:t>
            </a:r>
            <a:r>
              <a:rPr lang="en-US" sz="1000" dirty="0"/>
              <a:t>(</a:t>
            </a:r>
            <a:r>
              <a:rPr lang="en-US" sz="1000" dirty="0" err="1"/>
              <a:t>MacCann</a:t>
            </a:r>
            <a:r>
              <a:rPr lang="en-US" sz="1000" dirty="0"/>
              <a:t>, 2020)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9820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Emotional Intelligence (EI) “factor” in MI Skill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33236"/>
            <a:ext cx="8229600" cy="5116946"/>
          </a:xfrm>
        </p:spPr>
        <p:txBody>
          <a:bodyPr/>
          <a:lstStyle/>
          <a:p>
            <a:r>
              <a:rPr lang="en-US" sz="2800" dirty="0"/>
              <a:t>Emotions are Essential for Competent Nursing Practice as Nursing Involves Relationships of Caring</a:t>
            </a:r>
            <a:endParaRPr lang="en-US" sz="1000" dirty="0"/>
          </a:p>
          <a:p>
            <a:r>
              <a:rPr lang="en-US" sz="2800" dirty="0"/>
              <a:t>Effective use of Emotions and Cognition are Essential in Relationship Competency, Communication, &amp; Decision-making </a:t>
            </a:r>
            <a:r>
              <a:rPr lang="en-US" sz="1000" dirty="0"/>
              <a:t>(Smith, Cummings, &amp; </a:t>
            </a:r>
            <a:r>
              <a:rPr lang="en-US" sz="1000" dirty="0" err="1"/>
              <a:t>Profetto</a:t>
            </a:r>
            <a:r>
              <a:rPr lang="en-US" sz="1000" dirty="0"/>
              <a:t>-McGrath, 2009)</a:t>
            </a:r>
            <a:endParaRPr lang="en-US" sz="2800" dirty="0"/>
          </a:p>
          <a:p>
            <a:r>
              <a:rPr lang="en-US" sz="2800" dirty="0"/>
              <a:t>EI increases capacity to effectively perceive, assess, and express emotion, understand, process, and respond to information with emotional coding, and regulate emotions in a productive way </a:t>
            </a:r>
            <a:r>
              <a:rPr lang="en-US" sz="1000" dirty="0"/>
              <a:t>(Mayer &amp;  Salovey,1997)</a:t>
            </a:r>
          </a:p>
          <a:p>
            <a:r>
              <a:rPr lang="en-US" sz="2800" dirty="0"/>
              <a:t>Effective use of MI tools requires engagement and effective </a:t>
            </a:r>
            <a:r>
              <a:rPr lang="en-US" sz="2800"/>
              <a:t>use of relationship </a:t>
            </a:r>
            <a:r>
              <a:rPr lang="en-US" sz="2800" dirty="0"/>
              <a:t>skills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950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EI/MI &amp; Nursing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964" y="1634837"/>
            <a:ext cx="8728363" cy="4849091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Fit</a:t>
            </a:r>
          </a:p>
          <a:p>
            <a:r>
              <a:rPr lang="en-US" sz="2800" dirty="0"/>
              <a:t>Nurse Health Promotion and Patient Education Role MI)</a:t>
            </a:r>
          </a:p>
          <a:p>
            <a:r>
              <a:rPr lang="en-US" sz="2800" dirty="0"/>
              <a:t>The Nurse Self-Management Role (EI)</a:t>
            </a:r>
          </a:p>
          <a:p>
            <a:r>
              <a:rPr lang="en-US" sz="2800" dirty="0"/>
              <a:t>Both EI &amp; MI Facilitate Effective Communication</a:t>
            </a:r>
          </a:p>
          <a:p>
            <a:r>
              <a:rPr lang="en-US" sz="2800" dirty="0"/>
              <a:t>Effective use of MI Requires EI Training for Nurses</a:t>
            </a:r>
          </a:p>
          <a:p>
            <a:r>
              <a:rPr lang="en-US" sz="2800" dirty="0"/>
              <a:t>First Step of Improving EI is Awareness…MI requires Self &amp; Other Awareness in “real time”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Free Online EI information &amp; quiz via website below</a:t>
            </a:r>
          </a:p>
          <a:p>
            <a:pPr marL="0" indent="0">
              <a:buNone/>
            </a:pPr>
            <a:r>
              <a:rPr lang="en-US" sz="1200" dirty="0"/>
              <a:t>Craig, H. (2019). 17 Emotional Intelligence Tests and Assessments. </a:t>
            </a:r>
            <a:r>
              <a:rPr lang="en-US" sz="1200" dirty="0">
                <a:hlinkClick r:id="rId2"/>
              </a:rPr>
              <a:t>https://positivepsychology.com/emotional-intelligence-tests/</a:t>
            </a:r>
            <a:endParaRPr lang="en-US" sz="1200" dirty="0"/>
          </a:p>
          <a:p>
            <a:pPr marL="0" indent="0" algn="ctr">
              <a:buNone/>
            </a:pPr>
            <a:endParaRPr lang="en-US" sz="12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477422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Four Quadrants of 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19564"/>
            <a:ext cx="8631382" cy="4627418"/>
          </a:xfrm>
        </p:spPr>
        <p:txBody>
          <a:bodyPr/>
          <a:lstStyle/>
          <a:p>
            <a:r>
              <a:rPr lang="en-US" sz="2800" b="1" dirty="0"/>
              <a:t>Self-awareness </a:t>
            </a:r>
            <a:r>
              <a:rPr lang="en-US" sz="2800" dirty="0"/>
              <a:t>-  awareness of, and accurate perception of, emotions in real time</a:t>
            </a:r>
          </a:p>
          <a:p>
            <a:r>
              <a:rPr lang="en-US" sz="2800" b="1" dirty="0"/>
              <a:t>Self-management</a:t>
            </a:r>
            <a:r>
              <a:rPr lang="en-US" sz="2800" dirty="0"/>
              <a:t> – ability to use awareness and perception of emotions to be flexible and respond effectively</a:t>
            </a:r>
          </a:p>
          <a:p>
            <a:r>
              <a:rPr lang="en-US" sz="2800" b="1" dirty="0"/>
              <a:t>Social-awareness – </a:t>
            </a:r>
            <a:r>
              <a:rPr lang="en-US" sz="2800" dirty="0"/>
              <a:t>ability to perceive and understand other’s emotions accurately</a:t>
            </a:r>
            <a:endParaRPr lang="en-US" sz="2800" b="1" dirty="0"/>
          </a:p>
          <a:p>
            <a:r>
              <a:rPr lang="en-US" sz="2800" b="1" dirty="0"/>
              <a:t>Relationship management </a:t>
            </a:r>
            <a:r>
              <a:rPr lang="en-US" sz="2800" dirty="0"/>
              <a:t>– ability to effectively manage self and others in social interactions  </a:t>
            </a:r>
            <a:r>
              <a:rPr lang="en-US" sz="1050" dirty="0"/>
              <a:t>(</a:t>
            </a:r>
            <a:r>
              <a:rPr lang="en-US" sz="1050" dirty="0" err="1"/>
              <a:t>Riopel</a:t>
            </a:r>
            <a:r>
              <a:rPr lang="en-US" sz="1050" dirty="0"/>
              <a:t>, 2019)</a:t>
            </a:r>
          </a:p>
        </p:txBody>
      </p:sp>
    </p:spTree>
    <p:extLst>
      <p:ext uri="{BB962C8B-B14F-4D97-AF65-F5344CB8AC3E}">
        <p14:creationId xmlns:p14="http://schemas.microsoft.com/office/powerpoint/2010/main" val="2019360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0474" y="554183"/>
            <a:ext cx="8368145" cy="863455"/>
          </a:xfrm>
        </p:spPr>
        <p:txBody>
          <a:bodyPr/>
          <a:lstStyle/>
          <a:p>
            <a:pPr algn="just"/>
            <a:br>
              <a:rPr lang="en-US" dirty="0"/>
            </a:br>
            <a:r>
              <a:rPr lang="en-US" dirty="0"/>
              <a:t>The Four Quadrants of EI Chart </a:t>
            </a:r>
            <a:r>
              <a:rPr lang="en-US" sz="1000" dirty="0"/>
              <a:t>(</a:t>
            </a:r>
            <a:r>
              <a:rPr lang="en-US" sz="1000" dirty="0" err="1"/>
              <a:t>Riopel</a:t>
            </a:r>
            <a:r>
              <a:rPr lang="en-US" sz="1000" dirty="0"/>
              <a:t>, 2019)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</a:t>
            </a:r>
          </a:p>
        </p:txBody>
      </p:sp>
      <p:pic>
        <p:nvPicPr>
          <p:cNvPr id="1026" name="Picture 2" descr="Emotional Intelligence Frameworks, Charts, Diagrams &amp; Graph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673" y="1828801"/>
            <a:ext cx="5534655" cy="445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767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965" y="1496292"/>
            <a:ext cx="8765308" cy="5190835"/>
          </a:xfrm>
        </p:spPr>
        <p:txBody>
          <a:bodyPr/>
          <a:lstStyle/>
          <a:p>
            <a:r>
              <a:rPr lang="en-US" sz="2800" dirty="0"/>
              <a:t>Components of EI training </a:t>
            </a:r>
          </a:p>
          <a:p>
            <a:pPr marL="0" indent="0">
              <a:buNone/>
            </a:pPr>
            <a:r>
              <a:rPr lang="en-US" sz="2800" dirty="0"/>
              <a:t>	.. Identify strengths &amp; weaknesses, ways to improve</a:t>
            </a:r>
          </a:p>
          <a:p>
            <a:pPr marL="0" indent="0">
              <a:buNone/>
            </a:pPr>
            <a:r>
              <a:rPr lang="en-US" sz="2800" dirty="0"/>
              <a:t>	.. Build self-awareness by tuning in to feelings </a:t>
            </a:r>
            <a:br>
              <a:rPr lang="en-US" sz="2800" dirty="0"/>
            </a:br>
            <a:r>
              <a:rPr lang="en-US" sz="2800" dirty="0"/>
              <a:t>|      of discomfort, anxiety, upset</a:t>
            </a:r>
          </a:p>
          <a:p>
            <a:pPr marL="0" indent="0">
              <a:buNone/>
            </a:pPr>
            <a:r>
              <a:rPr lang="en-US" sz="2800" dirty="0"/>
              <a:t>	.. Find a self-alert tool to “slow it down” and </a:t>
            </a:r>
            <a:br>
              <a:rPr lang="en-US" sz="2800" dirty="0"/>
            </a:br>
            <a:r>
              <a:rPr lang="en-US" sz="2800" dirty="0"/>
              <a:t>         take a time-out to process</a:t>
            </a:r>
          </a:p>
          <a:p>
            <a:pPr marL="0" indent="0">
              <a:buNone/>
            </a:pPr>
            <a:r>
              <a:rPr lang="en-US" sz="2800" dirty="0"/>
              <a:t>	.. Identify antecedents and triggers to </a:t>
            </a:r>
            <a:br>
              <a:rPr lang="en-US" sz="2800" dirty="0"/>
            </a:br>
            <a:r>
              <a:rPr lang="en-US" sz="2800" dirty="0"/>
              <a:t>        discomfort</a:t>
            </a:r>
          </a:p>
          <a:p>
            <a:pPr marL="0" indent="0">
              <a:buNone/>
            </a:pPr>
            <a:r>
              <a:rPr lang="en-US" sz="2800" dirty="0"/>
              <a:t>	.. Identify nature of discomfort</a:t>
            </a:r>
          </a:p>
          <a:p>
            <a:pPr marL="0" indent="0">
              <a:buNone/>
            </a:pPr>
            <a:r>
              <a:rPr lang="en-US" sz="2800" dirty="0"/>
              <a:t>	.. Increase awareness of expectations of self/others </a:t>
            </a:r>
            <a:r>
              <a:rPr lang="en-US" sz="1000" dirty="0"/>
              <a:t>( </a:t>
            </a:r>
            <a:br>
              <a:rPr lang="en-US" sz="1000" dirty="0"/>
            </a:br>
            <a:r>
              <a:rPr lang="en-US" sz="1000" dirty="0"/>
              <a:t>                           (DePaul University, </a:t>
            </a:r>
            <a:r>
              <a:rPr lang="en-US" sz="1000" dirty="0" err="1"/>
              <a:t>n.d.</a:t>
            </a:r>
            <a:r>
              <a:rPr lang="en-US" sz="1000" dirty="0"/>
              <a:t>)</a:t>
            </a:r>
            <a:endParaRPr lang="en-US" sz="2800" dirty="0"/>
          </a:p>
          <a:p>
            <a:pPr marL="0" indent="0">
              <a:buNone/>
            </a:pPr>
            <a:r>
              <a:rPr lang="en-US" sz="1000" dirty="0"/>
              <a:t>                         D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025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36436" y="1634837"/>
            <a:ext cx="8682182" cy="4849091"/>
          </a:xfrm>
        </p:spPr>
        <p:txBody>
          <a:bodyPr/>
          <a:lstStyle/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marL="0" indent="0" algn="ctr">
              <a:buNone/>
            </a:pPr>
            <a:r>
              <a:rPr lang="en-US" sz="1800" b="1" i="1" dirty="0"/>
              <a:t>Participants: Please note that it should take approximately 150 minutes (2.5 hours) to complete the continuing education offering</a:t>
            </a:r>
            <a:r>
              <a:rPr lang="en-US" sz="1600" b="1" i="1" dirty="0"/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7BC363-0B0F-4F6D-BA32-F901ABBFB5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255"/>
          <a:stretch/>
        </p:blipFill>
        <p:spPr>
          <a:xfrm>
            <a:off x="2814574" y="1734531"/>
            <a:ext cx="6505394" cy="402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663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 Training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3382" y="1600200"/>
            <a:ext cx="8589818" cy="4772891"/>
          </a:xfrm>
        </p:spPr>
        <p:txBody>
          <a:bodyPr/>
          <a:lstStyle/>
          <a:p>
            <a:r>
              <a:rPr lang="en-US" sz="2800" dirty="0"/>
              <a:t>Identify areas for potential “give and take”</a:t>
            </a:r>
          </a:p>
          <a:p>
            <a:r>
              <a:rPr lang="en-US" sz="2800" dirty="0"/>
              <a:t>Identify resistance/barriers to being flexible</a:t>
            </a:r>
          </a:p>
          <a:p>
            <a:r>
              <a:rPr lang="en-US" sz="2800" dirty="0"/>
              <a:t>Tune in to others …. Improve listening skills</a:t>
            </a:r>
          </a:p>
          <a:p>
            <a:r>
              <a:rPr lang="en-US" sz="2800" dirty="0"/>
              <a:t>Practice “active listening” – look beyond words</a:t>
            </a:r>
          </a:p>
          <a:p>
            <a:r>
              <a:rPr lang="en-US" sz="2800" dirty="0"/>
              <a:t>In “high emotion” situations, “go slow”, actively listen, use therapeutic communication skills, </a:t>
            </a:r>
            <a:r>
              <a:rPr lang="en-US" sz="2800" dirty="0" err="1"/>
              <a:t>ie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sz="2800" dirty="0"/>
              <a:t>    reflection, emotion labeling, open-ended </a:t>
            </a:r>
            <a:br>
              <a:rPr lang="en-US" sz="2800" dirty="0"/>
            </a:br>
            <a:r>
              <a:rPr lang="en-US" sz="2800" dirty="0"/>
              <a:t>    questions, “I-statements”</a:t>
            </a:r>
          </a:p>
          <a:p>
            <a:r>
              <a:rPr lang="en-US" sz="2800" dirty="0"/>
              <a:t>Use verbal pauses </a:t>
            </a:r>
            <a:r>
              <a:rPr lang="en-US" sz="1000" dirty="0"/>
              <a:t>(DePaul University, </a:t>
            </a:r>
            <a:r>
              <a:rPr lang="en-US" sz="1000" dirty="0" err="1"/>
              <a:t>n.d.</a:t>
            </a:r>
            <a:r>
              <a:rPr lang="en-US" sz="1000" dirty="0"/>
              <a:t>)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9470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MI Toolkit: Growing Your 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910" y="1600200"/>
            <a:ext cx="8663709" cy="4892964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6 Steps to Improve Your Emotional Intelligence</a:t>
            </a:r>
          </a:p>
          <a:p>
            <a:pPr marL="0" indent="0" algn="ctr">
              <a:buNone/>
            </a:pPr>
            <a:endParaRPr lang="en-US" sz="2800" dirty="0"/>
          </a:p>
          <a:p>
            <a:pPr marL="0" lvl="0" indent="0">
              <a:buNone/>
            </a:pPr>
            <a:r>
              <a:rPr lang="en-US" sz="1800" b="1" dirty="0"/>
              <a:t>1) Acknowledge &amp; Value Emotions</a:t>
            </a:r>
            <a:endParaRPr lang="en-US" sz="1800" dirty="0"/>
          </a:p>
          <a:p>
            <a:r>
              <a:rPr lang="en-US" sz="1800" dirty="0"/>
              <a:t>Have an inquiring mind… ask others how they are feeling &amp; listen to their responses</a:t>
            </a:r>
          </a:p>
          <a:p>
            <a:r>
              <a:rPr lang="en-US" sz="1800" dirty="0"/>
              <a:t>Respond honestly when asked how you are feeling, using “I” messages </a:t>
            </a:r>
          </a:p>
          <a:p>
            <a:r>
              <a:rPr lang="en-US" sz="1800" dirty="0"/>
              <a:t>Talk about emotions, build tolerance to feeling emotions and talking about them</a:t>
            </a:r>
          </a:p>
          <a:p>
            <a:pPr marL="0" lvl="0" indent="0">
              <a:buNone/>
            </a:pPr>
            <a:endParaRPr lang="en-US" sz="1800" b="1" dirty="0"/>
          </a:p>
          <a:p>
            <a:pPr marL="0" lvl="0" indent="0">
              <a:buNone/>
            </a:pPr>
            <a:r>
              <a:rPr lang="en-US" sz="1800" b="1" dirty="0"/>
              <a:t>2) Differentiate &amp; Analyze Emotions</a:t>
            </a:r>
            <a:endParaRPr lang="en-US" sz="1800" dirty="0"/>
          </a:p>
          <a:p>
            <a:r>
              <a:rPr lang="en-US" sz="1800" dirty="0"/>
              <a:t> Get to the core emotion</a:t>
            </a:r>
          </a:p>
          <a:p>
            <a:r>
              <a:rPr lang="en-US" sz="1800" dirty="0"/>
              <a:t> Use “I” messages to reflect how you really feel, </a:t>
            </a:r>
            <a:r>
              <a:rPr lang="en-US" sz="1800" dirty="0" err="1"/>
              <a:t>ie</a:t>
            </a:r>
            <a:r>
              <a:rPr lang="en-US" sz="1800" dirty="0"/>
              <a:t>. instead of saying “that person doesn’t know what they are talking about”, say “I’m very (frustrated)(disappointed) </a:t>
            </a:r>
            <a:r>
              <a:rPr lang="en-US" sz="1800" dirty="0" err="1"/>
              <a:t>etc</a:t>
            </a:r>
            <a:r>
              <a:rPr lang="en-US" sz="1800" dirty="0"/>
              <a:t> about what was said/done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050" dirty="0">
                <a:hlinkClick r:id="rId2"/>
              </a:rPr>
              <a:t>Hacker, R. (2018, February). 6 steps to improve your emotional intelligence [Video]. TED x TUM. https://www.youtube.com/watch?v=D6_J7FfgWVc</a:t>
            </a:r>
            <a:r>
              <a:rPr lang="en-US" sz="1050" dirty="0"/>
              <a:t> </a:t>
            </a:r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5956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MI Toolkit: Growing Your 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909" y="1764145"/>
            <a:ext cx="8654473" cy="4682837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6 Steps to Improve Your Emotional Intelligence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lvl="0" indent="0">
              <a:buNone/>
            </a:pPr>
            <a:r>
              <a:rPr lang="en-US" sz="1800" b="1" dirty="0"/>
              <a:t>3) Accept &amp; Appreciate Emotions</a:t>
            </a:r>
            <a:endParaRPr lang="en-US" sz="1800" dirty="0"/>
          </a:p>
          <a:p>
            <a:r>
              <a:rPr lang="en-US" sz="1800" dirty="0"/>
              <a:t>External influences assign value to emotions, in essence they are nether good or bad</a:t>
            </a:r>
          </a:p>
          <a:p>
            <a:r>
              <a:rPr lang="en-US" sz="1800" dirty="0"/>
              <a:t>For example sadness – this emotion is simply the reflection of love we had for someone or something now lost to us</a:t>
            </a:r>
          </a:p>
          <a:p>
            <a:r>
              <a:rPr lang="en-US" sz="1800" dirty="0"/>
              <a:t>Emotions journal to write in as needed or Emotions App on phone for recording </a:t>
            </a:r>
          </a:p>
          <a:p>
            <a:endParaRPr lang="en-US" sz="1800" dirty="0"/>
          </a:p>
          <a:p>
            <a:pPr marL="0" lvl="0" indent="0">
              <a:buNone/>
            </a:pPr>
            <a:r>
              <a:rPr lang="en-US" sz="1800" b="1" dirty="0"/>
              <a:t>4) Reflect on Emotions and their Origin</a:t>
            </a:r>
            <a:r>
              <a:rPr lang="en-US" sz="1800" dirty="0"/>
              <a:t>s</a:t>
            </a:r>
          </a:p>
          <a:p>
            <a:r>
              <a:rPr lang="en-US" sz="1800" dirty="0"/>
              <a:t> Writing them down, talking about emotions facilitates understanding and effective processing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050" dirty="0">
                <a:hlinkClick r:id="rId2"/>
              </a:rPr>
              <a:t>Hacker, R. (2018, February). 6 steps to improve your emotional intelligence [Video]. TED x TUM. https://www.youtube.com/watch?v=D6_J7FfgWVc</a:t>
            </a:r>
            <a:r>
              <a:rPr lang="en-US" sz="1050" dirty="0"/>
              <a:t> </a:t>
            </a:r>
          </a:p>
          <a:p>
            <a:endParaRPr lang="en-US" sz="105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17035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MI Toolkit: Growing Your 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565" y="1600200"/>
            <a:ext cx="8562108" cy="4791364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6 Steps to Improve Your Emotional Intelligence</a:t>
            </a:r>
          </a:p>
          <a:p>
            <a:pPr lvl="0"/>
            <a:endParaRPr lang="en-US" sz="1800" b="1" dirty="0"/>
          </a:p>
          <a:p>
            <a:pPr marL="0" lvl="0" indent="0">
              <a:buNone/>
            </a:pPr>
            <a:r>
              <a:rPr lang="en-US" sz="1800" b="1" dirty="0"/>
              <a:t>5) Handling Your Emotions</a:t>
            </a:r>
            <a:endParaRPr lang="en-US" sz="1800" dirty="0"/>
          </a:p>
          <a:p>
            <a:r>
              <a:rPr lang="en-US" sz="1800" dirty="0"/>
              <a:t>Read about how to effectively manage emotions</a:t>
            </a:r>
          </a:p>
          <a:p>
            <a:r>
              <a:rPr lang="en-US" sz="1800" dirty="0"/>
              <a:t>Ask others </a:t>
            </a:r>
          </a:p>
          <a:p>
            <a:r>
              <a:rPr lang="en-US" sz="1800" dirty="0"/>
              <a:t>Role model from others whom you perceive manage emotions effectively</a:t>
            </a:r>
          </a:p>
          <a:p>
            <a:pPr marL="0" indent="0">
              <a:buNone/>
            </a:pPr>
            <a:endParaRPr lang="en-US" sz="1800" dirty="0"/>
          </a:p>
          <a:p>
            <a:pPr marL="0" lvl="0" indent="0">
              <a:buNone/>
            </a:pPr>
            <a:r>
              <a:rPr lang="en-US" sz="1800" b="1" dirty="0"/>
              <a:t>6) Handling the Emotions of Others</a:t>
            </a:r>
            <a:endParaRPr lang="en-US" sz="1800" dirty="0"/>
          </a:p>
          <a:p>
            <a:r>
              <a:rPr lang="en-US" sz="1800" dirty="0"/>
              <a:t>Understanding and awareness are the keys!</a:t>
            </a:r>
          </a:p>
          <a:p>
            <a:r>
              <a:rPr lang="en-US" sz="1800" dirty="0"/>
              <a:t>Ask others how you might best support them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100" dirty="0">
                <a:hlinkClick r:id="rId2"/>
              </a:rPr>
              <a:t>Hacker, R. (2018, February). 6 steps to improve your emotional intelligence [Video]. TED x TUM. https://www.youtube.com/watch?v=D6_J7FfgWVc</a:t>
            </a:r>
            <a:r>
              <a:rPr lang="en-US" sz="1100" dirty="0"/>
              <a:t> </a:t>
            </a:r>
          </a:p>
          <a:p>
            <a:endParaRPr lang="en-US" sz="11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89432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New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564" y="1588655"/>
            <a:ext cx="8580581" cy="4784436"/>
          </a:xfrm>
        </p:spPr>
        <p:txBody>
          <a:bodyPr/>
          <a:lstStyle/>
          <a:p>
            <a:pPr marL="0" indent="0" algn="ctr">
              <a:buNone/>
            </a:pPr>
            <a:endParaRPr lang="en-US" u="sng" dirty="0"/>
          </a:p>
          <a:p>
            <a:pPr marL="0" indent="0" algn="ctr">
              <a:buNone/>
            </a:pPr>
            <a:r>
              <a:rPr lang="en-US" u="sng" dirty="0"/>
              <a:t>Incompetence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 Conscious Incompetence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 Conscious Competence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 Unconscious Competence </a:t>
            </a:r>
          </a:p>
          <a:p>
            <a:pPr marL="0" indent="0" algn="ctr">
              <a:buNone/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Mastery (2</a:t>
            </a:r>
            <a:r>
              <a:rPr lang="en-US" u="sng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 Nature)</a:t>
            </a:r>
          </a:p>
          <a:p>
            <a:pPr marL="0" indent="0" algn="ctr">
              <a:buNone/>
            </a:pPr>
            <a:endParaRPr lang="en-US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(Hacker, 2018)</a:t>
            </a: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16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My </a:t>
            </a:r>
            <a:r>
              <a:rPr lang="en-US" u="sng" dirty="0"/>
              <a:t>EI </a:t>
            </a:r>
            <a:r>
              <a:rPr lang="en-US" dirty="0"/>
              <a:t>– MI Growth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05528"/>
            <a:ext cx="8229600" cy="4950691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How Will I ….</a:t>
            </a:r>
          </a:p>
          <a:p>
            <a:pPr marL="0" indent="0">
              <a:buNone/>
            </a:pPr>
            <a:r>
              <a:rPr lang="en-US" sz="2800" dirty="0"/>
              <a:t>. </a:t>
            </a:r>
            <a:r>
              <a:rPr lang="en-US" sz="2400" dirty="0"/>
              <a:t>Become more self aware? More aware of emotions?</a:t>
            </a:r>
          </a:p>
          <a:p>
            <a:pPr marL="0" indent="0">
              <a:buNone/>
            </a:pPr>
            <a:r>
              <a:rPr lang="en-US" sz="2400" dirty="0"/>
              <a:t>. Become more comfortable with negative emotions?</a:t>
            </a:r>
          </a:p>
          <a:p>
            <a:pPr marL="0" indent="0">
              <a:buNone/>
            </a:pPr>
            <a:r>
              <a:rPr lang="en-US" sz="2400" dirty="0"/>
              <a:t>. “Slow it down” when feeling negative emotions?</a:t>
            </a:r>
          </a:p>
          <a:p>
            <a:pPr marL="0" indent="0">
              <a:buNone/>
            </a:pPr>
            <a:r>
              <a:rPr lang="en-US" sz="2400" dirty="0"/>
              <a:t>. Own emotions, reactions, actions as part of self?</a:t>
            </a:r>
          </a:p>
          <a:p>
            <a:pPr marL="0" indent="0">
              <a:buNone/>
            </a:pPr>
            <a:r>
              <a:rPr lang="en-US" sz="2400" dirty="0"/>
              <a:t>. Reduce reactivity, respond </a:t>
            </a:r>
            <a:r>
              <a:rPr lang="en-US" sz="2400" u="sng" dirty="0"/>
              <a:t>instead of </a:t>
            </a:r>
            <a:r>
              <a:rPr lang="en-US" sz="2400" dirty="0"/>
              <a:t>react?</a:t>
            </a:r>
          </a:p>
          <a:p>
            <a:pPr marL="0" indent="0">
              <a:buNone/>
            </a:pPr>
            <a:r>
              <a:rPr lang="en-US" sz="2400" dirty="0"/>
              <a:t>. Express negative emotions….. Assertively?</a:t>
            </a:r>
          </a:p>
          <a:p>
            <a:pPr marL="0" indent="0">
              <a:buNone/>
            </a:pPr>
            <a:r>
              <a:rPr lang="en-US" sz="2400" dirty="0"/>
              <a:t>. Take criticism without withdrawing, without over-</a:t>
            </a:r>
            <a:br>
              <a:rPr lang="en-US" sz="2400" dirty="0"/>
            </a:br>
            <a:r>
              <a:rPr lang="en-US" sz="2400" dirty="0"/>
              <a:t>   reacting?</a:t>
            </a:r>
          </a:p>
          <a:p>
            <a:pPr marL="0" indent="0">
              <a:buNone/>
            </a:pPr>
            <a:r>
              <a:rPr lang="en-US" sz="2400" dirty="0"/>
              <a:t>. Get “the mad out” in a way that causes no loss of face?</a:t>
            </a:r>
          </a:p>
          <a:p>
            <a:pPr marL="0" indent="0">
              <a:buNone/>
            </a:pPr>
            <a:r>
              <a:rPr lang="en-US" sz="2400" dirty="0"/>
              <a:t>. Empathize when feeling negative emotion for someone?</a:t>
            </a:r>
          </a:p>
        </p:txBody>
      </p:sp>
    </p:spTree>
    <p:extLst>
      <p:ext uri="{BB962C8B-B14F-4D97-AF65-F5344CB8AC3E}">
        <p14:creationId xmlns:p14="http://schemas.microsoft.com/office/powerpoint/2010/main" val="181317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EI-</a:t>
            </a:r>
            <a:r>
              <a:rPr lang="en-US" u="sng" dirty="0"/>
              <a:t>MI</a:t>
            </a:r>
            <a:r>
              <a:rPr lang="en-US" dirty="0"/>
              <a:t> Growth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092" y="1717965"/>
            <a:ext cx="8663709" cy="4645891"/>
          </a:xfrm>
        </p:spPr>
        <p:txBody>
          <a:bodyPr/>
          <a:lstStyle/>
          <a:p>
            <a:r>
              <a:rPr lang="en-US" sz="2400" dirty="0"/>
              <a:t>How will I become more aware of how I present to others?</a:t>
            </a:r>
          </a:p>
          <a:p>
            <a:r>
              <a:rPr lang="en-US" sz="2400" dirty="0"/>
              <a:t>How will I become more aware of how my affect/mood/choice of words and style of communication affect others?</a:t>
            </a:r>
          </a:p>
          <a:p>
            <a:r>
              <a:rPr lang="en-US" sz="2400" dirty="0"/>
              <a:t>How can I become more flexible, tolerant without compromising my values?</a:t>
            </a:r>
          </a:p>
          <a:p>
            <a:r>
              <a:rPr lang="en-US" sz="2400" dirty="0"/>
              <a:t>How can I become more proficient in active listening skills?</a:t>
            </a:r>
          </a:p>
          <a:p>
            <a:r>
              <a:rPr lang="en-US" sz="2400" dirty="0"/>
              <a:t>How can I avoid “rescuing,” giving advice, giving in to the “righting reflex” when communicating with others?</a:t>
            </a:r>
          </a:p>
          <a:p>
            <a:r>
              <a:rPr lang="en-US" sz="2400" dirty="0"/>
              <a:t>How can I become more skillful in the focused “going with” MI technique?</a:t>
            </a:r>
          </a:p>
          <a:p>
            <a:r>
              <a:rPr lang="en-US" sz="2400" dirty="0"/>
              <a:t>How will I use MI tools in my nursing practice?</a:t>
            </a:r>
          </a:p>
        </p:txBody>
      </p:sp>
    </p:spTree>
    <p:extLst>
      <p:ext uri="{BB962C8B-B14F-4D97-AF65-F5344CB8AC3E}">
        <p14:creationId xmlns:p14="http://schemas.microsoft.com/office/powerpoint/2010/main" val="1576966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Post-test Survey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Please complete the Post-test for the “Emotional Intelligence &amp; Motivational Interviewing: Essentials for Nurses” CNE at the Survey Planet link below, and upon completion, proceed to the next slide for Evaluation Survey instructions: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https://s.surveyplanet.com/99ux3sgt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77148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Survey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1855"/>
            <a:ext cx="8229600" cy="433430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Please complete the Evaluation Survey for “Emotional Intelligence &amp; Motivational Interviewing: Essentials for Nurses” CNE at the </a:t>
            </a:r>
            <a:r>
              <a:rPr lang="en-US" dirty="0" err="1"/>
              <a:t>SurveyPlanet</a:t>
            </a:r>
            <a:r>
              <a:rPr lang="en-US" dirty="0"/>
              <a:t> link below: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https://s.surveyplanet.com/8cgd3q1x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03982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53310"/>
            <a:ext cx="8229600" cy="4987636"/>
          </a:xfrm>
        </p:spPr>
        <p:txBody>
          <a:bodyPr/>
          <a:lstStyle/>
          <a:p>
            <a:r>
              <a:rPr lang="en-US" sz="1400" dirty="0"/>
              <a:t>Ackerman, C.E. (2018). </a:t>
            </a:r>
            <a:r>
              <a:rPr lang="en-US" sz="1400" i="1" dirty="0"/>
              <a:t>How to improve emotional intelligence in the workplace. </a:t>
            </a:r>
            <a:r>
              <a:rPr lang="en-US" sz="1400" dirty="0">
                <a:hlinkClick r:id="rId2"/>
              </a:rPr>
              <a:t>https://positivepsychology.com/emotional-intelligence-workplace/</a:t>
            </a:r>
            <a:endParaRPr lang="en-US" sz="1400" dirty="0"/>
          </a:p>
          <a:p>
            <a:r>
              <a:rPr lang="en-US" sz="1400" dirty="0" err="1"/>
              <a:t>BohoJack</a:t>
            </a:r>
            <a:r>
              <a:rPr lang="en-US" sz="1400" dirty="0"/>
              <a:t> Press (2019). </a:t>
            </a:r>
            <a:r>
              <a:rPr lang="en-US" sz="1400" i="1" dirty="0"/>
              <a:t>My mind is like my internet browser 19 tabs open 3 of them are frozen and I have no idea where the music is coming from</a:t>
            </a:r>
            <a:r>
              <a:rPr lang="en-US" sz="1400" dirty="0"/>
              <a:t>. </a:t>
            </a:r>
            <a:r>
              <a:rPr lang="en-US" sz="1400" u="sng" dirty="0">
                <a:hlinkClick r:id="rId3"/>
              </a:rPr>
              <a:t>https://books.google.com/books/about/My_Mind_Is_Like_My_Internet_Browser_19_T.html?id=wCZjzQEACAAJ</a:t>
            </a:r>
            <a:endParaRPr lang="en-US" sz="1400" u="sng" dirty="0"/>
          </a:p>
          <a:p>
            <a:r>
              <a:rPr lang="en-US" sz="1400" dirty="0"/>
              <a:t>Brown, S., &amp; Kafka, A. (2020, July 2023). </a:t>
            </a:r>
            <a:r>
              <a:rPr lang="en-US" sz="1400" i="1" dirty="0"/>
              <a:t>Covid-19 has worsened the student mental-health crisis. Can resilience training fix it?</a:t>
            </a:r>
            <a:r>
              <a:rPr lang="en-US" sz="1400" dirty="0"/>
              <a:t> </a:t>
            </a:r>
            <a:r>
              <a:rPr lang="en-US" sz="1400" dirty="0">
                <a:hlinkClick r:id="rId4"/>
              </a:rPr>
              <a:t>https://www.chronicle.com/article/covid-19-has-worsened-the-student-mental-health-crisis-can-resilience-training-fix-it/</a:t>
            </a:r>
            <a:endParaRPr lang="en-US" sz="1400" dirty="0"/>
          </a:p>
          <a:p>
            <a:r>
              <a:rPr lang="en-US" sz="1400" dirty="0"/>
              <a:t>Cahill, H., Beadle, S., </a:t>
            </a:r>
            <a:r>
              <a:rPr lang="en-US" sz="1400" dirty="0" err="1"/>
              <a:t>Farrelly</a:t>
            </a:r>
            <a:r>
              <a:rPr lang="en-US" sz="1400" dirty="0"/>
              <a:t>, A., Forster, R., and Smith, K. (2012). </a:t>
            </a:r>
            <a:r>
              <a:rPr lang="en-US" sz="1400" i="1" dirty="0"/>
              <a:t>Building resilience in children and young people. </a:t>
            </a:r>
            <a:r>
              <a:rPr lang="en-US" sz="1400" i="1" u="sng" dirty="0">
                <a:hlinkClick r:id="rId5"/>
              </a:rPr>
              <a:t>https://www.education.vic.gov.au/Documents/about/department/resiliencelitreview.pdf</a:t>
            </a:r>
            <a:endParaRPr lang="en-US" sz="1400" i="1" u="sng" dirty="0"/>
          </a:p>
          <a:p>
            <a:r>
              <a:rPr lang="en-US" sz="1400" dirty="0"/>
              <a:t>Craig, H. (2019). 17 Emotional Intelligence Tests and Assessments. </a:t>
            </a:r>
            <a:r>
              <a:rPr lang="en-US" sz="1400" dirty="0">
                <a:hlinkClick r:id="rId6"/>
              </a:rPr>
              <a:t>https://positivepsychology.com/emotional-intelligence-tests/</a:t>
            </a:r>
            <a:endParaRPr lang="en-US" sz="1400" i="1" u="sng" dirty="0"/>
          </a:p>
          <a:p>
            <a:r>
              <a:rPr lang="en-US" sz="1400" dirty="0"/>
              <a:t>DePaul University (</a:t>
            </a:r>
            <a:r>
              <a:rPr lang="en-US" sz="1400" dirty="0" err="1"/>
              <a:t>n.d.</a:t>
            </a:r>
            <a:r>
              <a:rPr lang="en-US" sz="1400" dirty="0"/>
              <a:t>). </a:t>
            </a:r>
            <a:r>
              <a:rPr lang="en-US" sz="1400" i="1" dirty="0"/>
              <a:t>Emotional intelligence in the workplace. </a:t>
            </a:r>
            <a:r>
              <a:rPr lang="en-US" sz="1400" i="1" dirty="0">
                <a:hlinkClick r:id="rId7"/>
              </a:rPr>
              <a:t>https://snlapps.depaul.edu/writing/Emotional%20Intelligence%20Training%20Manual.pdf</a:t>
            </a:r>
            <a:endParaRPr lang="en-US" sz="1400" i="1" dirty="0"/>
          </a:p>
          <a:p>
            <a:r>
              <a:rPr lang="en-US" sz="1400" dirty="0"/>
              <a:t>Droppa, M., &amp; Lee, H. (2014). Motivational interviewing: A journey to improve health. </a:t>
            </a:r>
            <a:r>
              <a:rPr lang="en-US" sz="1400" i="1" dirty="0"/>
              <a:t>Nursing 2014</a:t>
            </a:r>
            <a:r>
              <a:rPr lang="en-US" sz="1400" dirty="0"/>
              <a:t>, </a:t>
            </a:r>
            <a:r>
              <a:rPr lang="en-US" sz="1400" i="1" dirty="0"/>
              <a:t>44</a:t>
            </a:r>
            <a:r>
              <a:rPr lang="en-US" sz="1400" dirty="0"/>
              <a:t>(3), 40-45.</a:t>
            </a:r>
            <a:endParaRPr lang="en-US" sz="1400" i="1" dirty="0"/>
          </a:p>
          <a:p>
            <a:r>
              <a:rPr lang="en-US" sz="1400" dirty="0"/>
              <a:t>Goleman, D. (1995). </a:t>
            </a:r>
            <a:r>
              <a:rPr lang="en-US" sz="1400" i="1" dirty="0"/>
              <a:t>Emotional intelligence</a:t>
            </a:r>
            <a:r>
              <a:rPr lang="en-US" sz="1400" dirty="0"/>
              <a:t>. Bantam Books, New York.</a:t>
            </a:r>
          </a:p>
          <a:p>
            <a:r>
              <a:rPr lang="en-US" sz="1400" dirty="0"/>
              <a:t>Good Therapy (2022). Emotional Intelligence test | Online EQ test (free and paid). </a:t>
            </a:r>
            <a:r>
              <a:rPr lang="en-US" sz="1400" dirty="0">
                <a:hlinkClick r:id="rId8"/>
              </a:rPr>
              <a:t>https://www.goodtherapy.org/tests/emotional-intelligence.html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907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Case You Were Asking…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is Emotional Intelligence (EI)?</a:t>
            </a:r>
          </a:p>
          <a:p>
            <a:r>
              <a:rPr lang="en-US" dirty="0"/>
              <a:t>What is Motivational Interviewing (MI)?</a:t>
            </a:r>
          </a:p>
          <a:p>
            <a:r>
              <a:rPr lang="en-US" dirty="0"/>
              <a:t>And What is the Connection Between the Two?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….. Let’s start with an Overview of Motivational </a:t>
            </a:r>
            <a:br>
              <a:rPr lang="en-US" dirty="0"/>
            </a:br>
            <a:r>
              <a:rPr lang="en-US" dirty="0"/>
              <a:t>      Interviewing…</a:t>
            </a:r>
          </a:p>
        </p:txBody>
      </p:sp>
    </p:spTree>
    <p:extLst>
      <p:ext uri="{BB962C8B-B14F-4D97-AF65-F5344CB8AC3E}">
        <p14:creationId xmlns:p14="http://schemas.microsoft.com/office/powerpoint/2010/main" val="29185693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34837"/>
            <a:ext cx="8229600" cy="4849091"/>
          </a:xfrm>
        </p:spPr>
        <p:txBody>
          <a:bodyPr/>
          <a:lstStyle/>
          <a:p>
            <a:r>
              <a:rPr lang="en-US" sz="1400" dirty="0"/>
              <a:t>Hacker, R. (2018, February). 6 steps to improve your emotional intelligence [Video]. TED x TUM. </a:t>
            </a:r>
            <a:r>
              <a:rPr lang="en-US" sz="1400" u="sng" dirty="0">
                <a:hlinkClick r:id="rId2"/>
              </a:rPr>
              <a:t>https://www.youtube.com/watch?v=D6_J7FfgWVc</a:t>
            </a:r>
            <a:endParaRPr lang="en-US" sz="1400" dirty="0"/>
          </a:p>
          <a:p>
            <a:r>
              <a:rPr lang="en-US" sz="1400" dirty="0" err="1"/>
              <a:t>MacCann</a:t>
            </a:r>
            <a:r>
              <a:rPr lang="en-US" sz="1400" dirty="0"/>
              <a:t>, C. (2020). </a:t>
            </a:r>
            <a:r>
              <a:rPr lang="en-US" sz="1400" i="1" dirty="0"/>
              <a:t>Why you need emotional intelligence to succeed at school.</a:t>
            </a:r>
            <a:r>
              <a:rPr lang="en-US" sz="1400" dirty="0"/>
              <a:t> </a:t>
            </a:r>
            <a:r>
              <a:rPr lang="en-US" sz="1400" u="sng" dirty="0">
                <a:hlinkClick r:id="rId3"/>
              </a:rPr>
              <a:t>https://www.psychologytoday.com/us/blog/dealing-emotions/202006/why-you-need-emotional-intelligence-succeed-school</a:t>
            </a:r>
            <a:endParaRPr lang="en-US" sz="1400" dirty="0"/>
          </a:p>
          <a:p>
            <a:r>
              <a:rPr lang="en-US" sz="1400" dirty="0"/>
              <a:t>Mayer, J.D., </a:t>
            </a:r>
            <a:r>
              <a:rPr lang="en-US" sz="1400" dirty="0" err="1"/>
              <a:t>Salovey</a:t>
            </a:r>
            <a:r>
              <a:rPr lang="en-US" sz="1400" dirty="0"/>
              <a:t>, P. (1997). What is emotional intelligence? In: </a:t>
            </a:r>
            <a:r>
              <a:rPr lang="en-US" sz="1400" dirty="0" err="1"/>
              <a:t>Salovey</a:t>
            </a:r>
            <a:r>
              <a:rPr lang="en-US" sz="1400" dirty="0"/>
              <a:t>, P., </a:t>
            </a:r>
            <a:r>
              <a:rPr lang="en-US" sz="1400" dirty="0" err="1"/>
              <a:t>Sluyter</a:t>
            </a:r>
            <a:r>
              <a:rPr lang="en-US" sz="1400" dirty="0"/>
              <a:t>, D.J. (Eds.), </a:t>
            </a:r>
            <a:r>
              <a:rPr lang="en-US" sz="1400" i="1" dirty="0"/>
              <a:t>What is Emotional Intelligence? </a:t>
            </a:r>
            <a:r>
              <a:rPr lang="en-US" sz="1400" dirty="0"/>
              <a:t>Basic Books, New York</a:t>
            </a:r>
          </a:p>
          <a:p>
            <a:r>
              <a:rPr lang="en-US" sz="1400" dirty="0" err="1"/>
              <a:t>Raihan</a:t>
            </a:r>
            <a:r>
              <a:rPr lang="en-US" sz="1400" dirty="0"/>
              <a:t>, N., &amp; </a:t>
            </a:r>
            <a:r>
              <a:rPr lang="en-US" sz="1400" dirty="0" err="1"/>
              <a:t>Cogburn</a:t>
            </a:r>
            <a:r>
              <a:rPr lang="en-US" sz="1400" dirty="0"/>
              <a:t>, M. (2022, update). </a:t>
            </a:r>
            <a:r>
              <a:rPr lang="en-US" sz="1400" i="1" dirty="0"/>
              <a:t>Stages of change. Stat Pearls. </a:t>
            </a:r>
            <a:r>
              <a:rPr lang="en-US" sz="1400" u="sng" dirty="0">
                <a:hlinkClick r:id="rId4"/>
              </a:rPr>
              <a:t>https://www.ncbi.nlm.nih.gov/books/NBK556005/</a:t>
            </a:r>
            <a:endParaRPr lang="en-US" sz="1400" dirty="0"/>
          </a:p>
          <a:p>
            <a:r>
              <a:rPr lang="en-US" sz="1400" dirty="0" err="1"/>
              <a:t>Riopel</a:t>
            </a:r>
            <a:r>
              <a:rPr lang="en-US" sz="1400" dirty="0"/>
              <a:t>, L. (2019). </a:t>
            </a:r>
            <a:r>
              <a:rPr lang="en-US" sz="1400" i="1" dirty="0"/>
              <a:t>Emotional intelligence framework, charts, diagrams, and graphs. </a:t>
            </a:r>
            <a:r>
              <a:rPr lang="en-US" sz="1400" dirty="0">
                <a:hlinkClick r:id="rId5"/>
              </a:rPr>
              <a:t>https://positivepsychology.com/emotional-intelligence-frameworks/</a:t>
            </a:r>
            <a:endParaRPr lang="en-US" sz="1400" dirty="0"/>
          </a:p>
          <a:p>
            <a:r>
              <a:rPr lang="en-US" sz="1400" dirty="0" err="1"/>
              <a:t>Rollnick</a:t>
            </a:r>
            <a:r>
              <a:rPr lang="en-US" sz="1400" dirty="0"/>
              <a:t>, S., Miller, &amp; W. R. (1995). What is Motivational Interviewing?". </a:t>
            </a:r>
            <a:r>
              <a:rPr lang="en-US" sz="1400" i="1" dirty="0" err="1"/>
              <a:t>Behavioural</a:t>
            </a:r>
            <a:r>
              <a:rPr lang="en-US" sz="1400" i="1" dirty="0"/>
              <a:t> and Cognitive Psychotherapy, 23</a:t>
            </a:r>
            <a:r>
              <a:rPr lang="en-US" sz="1400" dirty="0"/>
              <a:t>(4),</a:t>
            </a:r>
            <a:r>
              <a:rPr lang="en-US" sz="1400" i="1" dirty="0"/>
              <a:t> </a:t>
            </a:r>
            <a:r>
              <a:rPr lang="en-US" sz="1400" dirty="0"/>
              <a:t>325-334.</a:t>
            </a:r>
          </a:p>
          <a:p>
            <a:r>
              <a:rPr lang="en-US" sz="1400" dirty="0"/>
              <a:t>Shannon, S, Smith, V. J., &amp; Gregory, J.W. (2003). A pilot study of motivational interviewing in adolescents with diabetes. </a:t>
            </a:r>
            <a:r>
              <a:rPr lang="en-US" sz="1400" i="1" dirty="0"/>
              <a:t>Archives of Disease in Childhood</a:t>
            </a:r>
            <a:r>
              <a:rPr lang="en-US" sz="1400" dirty="0"/>
              <a:t>, </a:t>
            </a:r>
            <a:r>
              <a:rPr lang="en-US" sz="1400" i="1" dirty="0"/>
              <a:t>88</a:t>
            </a:r>
            <a:r>
              <a:rPr lang="en-US" sz="1400" dirty="0"/>
              <a:t>(8), 680-683.</a:t>
            </a:r>
          </a:p>
          <a:p>
            <a:r>
              <a:rPr lang="en-US" sz="1400" dirty="0"/>
              <a:t>Smith, K.B., Cummings, G.G., &amp; </a:t>
            </a:r>
            <a:r>
              <a:rPr lang="en-US" sz="1400" dirty="0" err="1"/>
              <a:t>Profetto</a:t>
            </a:r>
            <a:r>
              <a:rPr lang="en-US" sz="1400" dirty="0"/>
              <a:t>-McGrath (2009). Emotional intelligence and nursing: An integrative review. </a:t>
            </a:r>
            <a:r>
              <a:rPr lang="en-US" sz="1400" i="1" dirty="0"/>
              <a:t>International Journal of Nursing Studies</a:t>
            </a:r>
            <a:r>
              <a:rPr lang="en-US" sz="1400" dirty="0"/>
              <a:t>, 46, 1624-1636. </a:t>
            </a:r>
          </a:p>
          <a:p>
            <a:r>
              <a:rPr lang="en-US" sz="1400" dirty="0"/>
              <a:t>State of Colorado. Division of Criminal Justice (</a:t>
            </a:r>
            <a:r>
              <a:rPr lang="en-US" sz="1400" dirty="0" err="1"/>
              <a:t>n.d.</a:t>
            </a:r>
            <a:r>
              <a:rPr lang="en-US" sz="1400" dirty="0"/>
              <a:t>). </a:t>
            </a:r>
            <a:r>
              <a:rPr lang="en-US" sz="1400" i="1" dirty="0"/>
              <a:t>The 4 processes of MI. </a:t>
            </a:r>
            <a:r>
              <a:rPr lang="en-US" sz="1400" u="sng" dirty="0">
                <a:hlinkClick r:id="rId6"/>
              </a:rPr>
              <a:t>https://cdpsdocs.state.co.us/epic/epicwebsite/resources/mi_communities_of_practice/4_processes/4_processes.pdf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273377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90255"/>
            <a:ext cx="8229600" cy="4692072"/>
          </a:xfrm>
        </p:spPr>
        <p:txBody>
          <a:bodyPr/>
          <a:lstStyle/>
          <a:p>
            <a:r>
              <a:rPr lang="en-US" sz="1200" dirty="0"/>
              <a:t>The Highly Effective Teacher. (2021). </a:t>
            </a:r>
            <a:r>
              <a:rPr lang="en-US" sz="1200" i="1" dirty="0"/>
              <a:t>Is resilience the key to student success? </a:t>
            </a:r>
            <a:r>
              <a:rPr lang="en-US" sz="1200" u="sng" dirty="0">
                <a:hlinkClick r:id="rId2"/>
              </a:rPr>
              <a:t>https://thehighlyeffectiveteacher.com/how-to-promote-resilience-in-your-students/</a:t>
            </a:r>
            <a:endParaRPr lang="en-US" sz="1200" u="sng" dirty="0"/>
          </a:p>
        </p:txBody>
      </p:sp>
    </p:spTree>
    <p:extLst>
      <p:ext uri="{BB962C8B-B14F-4D97-AF65-F5344CB8AC3E}">
        <p14:creationId xmlns:p14="http://schemas.microsoft.com/office/powerpoint/2010/main" val="30633837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for CNE Certificate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22765"/>
            <a:ext cx="8229600" cy="41033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Your certificate will be emailed to you upon completion of the </a:t>
            </a:r>
            <a:r>
              <a:rPr lang="en-US" b="1" i="1" dirty="0"/>
              <a:t>post test </a:t>
            </a:r>
            <a:r>
              <a:rPr lang="en-US" dirty="0"/>
              <a:t>and </a:t>
            </a:r>
            <a:r>
              <a:rPr lang="en-US" b="1" i="1" dirty="0"/>
              <a:t>evaluation</a:t>
            </a:r>
          </a:p>
          <a:p>
            <a:pPr marL="0" indent="0" algn="ctr">
              <a:buNone/>
            </a:pPr>
            <a:endParaRPr lang="en-US" b="1" i="1" dirty="0"/>
          </a:p>
          <a:p>
            <a:pPr marL="0" indent="0" algn="ctr">
              <a:buNone/>
            </a:pPr>
            <a:r>
              <a:rPr lang="en-US" b="1" i="1" dirty="0"/>
              <a:t>Thank you for participating!</a:t>
            </a:r>
          </a:p>
          <a:p>
            <a:pPr marL="0" indent="0" algn="ctr">
              <a:buNone/>
            </a:pPr>
            <a:r>
              <a:rPr lang="en-US" b="1" i="1" dirty="0"/>
              <a:t>We wish you the very best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01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Interviewing …a Snapshot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74981"/>
            <a:ext cx="8229600" cy="4405746"/>
          </a:xfrm>
        </p:spPr>
        <p:txBody>
          <a:bodyPr/>
          <a:lstStyle/>
          <a:p>
            <a:r>
              <a:rPr lang="en-US" sz="2800" dirty="0"/>
              <a:t>A facilitative, collaborative, yet focused therapeutic communication style directed at identifying and addressing ambivalence about behavior change</a:t>
            </a:r>
          </a:p>
          <a:p>
            <a:r>
              <a:rPr lang="en-US" sz="2800" dirty="0"/>
              <a:t>Respecting client autonomy and choice is central</a:t>
            </a:r>
          </a:p>
          <a:p>
            <a:r>
              <a:rPr lang="en-US" sz="2800" dirty="0"/>
              <a:t>The skill set employed in MI is client centered, conversational communication, but is intentional</a:t>
            </a:r>
          </a:p>
          <a:p>
            <a:r>
              <a:rPr lang="en-US" sz="2800" dirty="0"/>
              <a:t>MI is not directing or demanding a change, but instead influencing choice through the use of four communication techniques </a:t>
            </a:r>
            <a:r>
              <a:rPr lang="en-US" sz="1050" dirty="0"/>
              <a:t>(Droppa &amp; Lee, 2014; </a:t>
            </a:r>
            <a:r>
              <a:rPr lang="en-US" sz="1050" dirty="0" err="1"/>
              <a:t>Rollnick</a:t>
            </a:r>
            <a:r>
              <a:rPr lang="en-US" sz="1050" dirty="0"/>
              <a:t> &amp; Miller, 1995;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Shannon, Smith, &amp; Gregory, 2003)</a:t>
            </a:r>
          </a:p>
          <a:p>
            <a:r>
              <a:rPr lang="en-US" dirty="0"/>
              <a:t> 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3436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MI?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386" y="1388918"/>
            <a:ext cx="4177229" cy="4846638"/>
          </a:xfrm>
        </p:spPr>
      </p:pic>
      <p:sp>
        <p:nvSpPr>
          <p:cNvPr id="6" name="TextBox 5"/>
          <p:cNvSpPr txBox="1"/>
          <p:nvPr/>
        </p:nvSpPr>
        <p:spPr>
          <a:xfrm>
            <a:off x="1662545" y="6217548"/>
            <a:ext cx="76015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BohoJack</a:t>
            </a:r>
            <a:r>
              <a:rPr lang="en-US" sz="800" dirty="0"/>
              <a:t> Press (2019). </a:t>
            </a:r>
            <a:r>
              <a:rPr lang="en-US" sz="800" i="1" dirty="0"/>
              <a:t>My mind is like my internet browser 19 tabs open 3 of them are frozen and I have no idea where the music is coming from. </a:t>
            </a:r>
            <a:r>
              <a:rPr lang="en-US" sz="800" u="sng" dirty="0">
                <a:hlinkClick r:id="rId3"/>
              </a:rPr>
              <a:t>https://books.google.com/books/about/My_Mind_Is_Like_My_Internet_Browser_19_T.html?id=wCZjzQEACAAJ</a:t>
            </a:r>
            <a:endParaRPr lang="en-US" sz="800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79094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61818"/>
            <a:ext cx="8229600" cy="955820"/>
          </a:xfrm>
        </p:spPr>
        <p:txBody>
          <a:bodyPr/>
          <a:lstStyle/>
          <a:p>
            <a:r>
              <a:rPr lang="en-US" dirty="0"/>
              <a:t>Why MI?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146" y="1690254"/>
            <a:ext cx="8691419" cy="4812146"/>
          </a:xfrm>
        </p:spPr>
        <p:txBody>
          <a:bodyPr/>
          <a:lstStyle/>
          <a:p>
            <a:r>
              <a:rPr lang="en-US" sz="2800" dirty="0"/>
              <a:t>Nurses have a Key Role in Health Promotion</a:t>
            </a:r>
          </a:p>
          <a:p>
            <a:r>
              <a:rPr lang="en-US" sz="2800" dirty="0"/>
              <a:t>Effective Health Promotion Requires Effective</a:t>
            </a:r>
          </a:p>
          <a:p>
            <a:pPr marL="0" indent="0">
              <a:buNone/>
            </a:pPr>
            <a:r>
              <a:rPr lang="en-US" sz="2800" dirty="0"/>
              <a:t>	Communication Skill </a:t>
            </a:r>
            <a:r>
              <a:rPr lang="en-US" sz="1000" dirty="0"/>
              <a:t>(Droppa &amp; Lee, 2014)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	. To engage the client</a:t>
            </a:r>
          </a:p>
          <a:p>
            <a:pPr marL="0" indent="0">
              <a:buNone/>
            </a:pPr>
            <a:r>
              <a:rPr lang="en-US" sz="2800" dirty="0"/>
              <a:t>		. To facilitate clarity of health issues(s)</a:t>
            </a:r>
          </a:p>
          <a:p>
            <a:pPr marL="0" indent="0">
              <a:buNone/>
            </a:pPr>
            <a:r>
              <a:rPr lang="en-US" sz="2800" dirty="0"/>
              <a:t>		. To identify client’s priorities &amp; goals</a:t>
            </a:r>
          </a:p>
          <a:p>
            <a:pPr marL="0" indent="0">
              <a:buNone/>
            </a:pPr>
            <a:r>
              <a:rPr lang="en-US" sz="2800" dirty="0"/>
              <a:t>		. To </a:t>
            </a:r>
            <a:r>
              <a:rPr lang="en-US" sz="2800" u="sng" dirty="0"/>
              <a:t>lead</a:t>
            </a:r>
            <a:r>
              <a:rPr lang="en-US" sz="2800" dirty="0"/>
              <a:t> the client toward contemplation</a:t>
            </a:r>
          </a:p>
          <a:p>
            <a:pPr marL="0" indent="0">
              <a:buNone/>
            </a:pPr>
            <a:r>
              <a:rPr lang="en-US" sz="2800" dirty="0"/>
              <a:t>		    of change</a:t>
            </a:r>
          </a:p>
          <a:p>
            <a:r>
              <a:rPr lang="en-US" sz="2800" dirty="0"/>
              <a:t>The previous Meme Captures the Why!</a:t>
            </a:r>
          </a:p>
        </p:txBody>
      </p:sp>
    </p:spTree>
    <p:extLst>
      <p:ext uri="{BB962C8B-B14F-4D97-AF65-F5344CB8AC3E}">
        <p14:creationId xmlns:p14="http://schemas.microsoft.com/office/powerpoint/2010/main" val="13359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 &amp; The Stages of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6509" y="1551709"/>
            <a:ext cx="8589818" cy="5089236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err="1"/>
              <a:t>Transtheoretical</a:t>
            </a:r>
            <a:r>
              <a:rPr lang="en-US" sz="2800" dirty="0"/>
              <a:t> Model (TTM)</a:t>
            </a:r>
          </a:p>
          <a:p>
            <a:r>
              <a:rPr lang="en-US" sz="2800" dirty="0"/>
              <a:t>Pre-contemplation</a:t>
            </a:r>
          </a:p>
          <a:p>
            <a:pPr marL="0" indent="0">
              <a:buNone/>
            </a:pPr>
            <a:r>
              <a:rPr lang="en-US" sz="2000" dirty="0"/>
              <a:t>	.. None  or minimal awareness of need for change</a:t>
            </a:r>
          </a:p>
          <a:p>
            <a:r>
              <a:rPr lang="en-US" sz="2800" dirty="0"/>
              <a:t>Contemplation</a:t>
            </a:r>
          </a:p>
          <a:p>
            <a:pPr marL="0" indent="0">
              <a:buNone/>
            </a:pPr>
            <a:r>
              <a:rPr lang="en-US" sz="2000" dirty="0"/>
              <a:t>	.. Awareness of problem, but uncertainty regarding need to change</a:t>
            </a:r>
          </a:p>
          <a:p>
            <a:r>
              <a:rPr lang="en-US" sz="2800" dirty="0"/>
              <a:t>Preparation</a:t>
            </a:r>
          </a:p>
          <a:p>
            <a:pPr marL="0" indent="0">
              <a:buNone/>
            </a:pPr>
            <a:r>
              <a:rPr lang="en-US" sz="2000" dirty="0"/>
              <a:t>	.. Awareness of need to change, Specific plan needed to succeed</a:t>
            </a:r>
          </a:p>
          <a:p>
            <a:r>
              <a:rPr lang="en-US" sz="2800" dirty="0"/>
              <a:t>Action</a:t>
            </a:r>
          </a:p>
          <a:p>
            <a:pPr marL="0" indent="0">
              <a:buNone/>
            </a:pPr>
            <a:r>
              <a:rPr lang="en-US" sz="2000" dirty="0"/>
              <a:t>	.. Ready to accept help, Change happens</a:t>
            </a:r>
          </a:p>
          <a:p>
            <a:r>
              <a:rPr lang="en-US" sz="2800" dirty="0"/>
              <a:t>Maintenance                                       </a:t>
            </a:r>
            <a:r>
              <a:rPr lang="en-US" sz="800" dirty="0"/>
              <a:t>(</a:t>
            </a:r>
            <a:r>
              <a:rPr lang="en-US" sz="800" dirty="0" err="1"/>
              <a:t>Raihan</a:t>
            </a:r>
            <a:r>
              <a:rPr lang="en-US" sz="800" dirty="0"/>
              <a:t>, &amp; </a:t>
            </a:r>
            <a:r>
              <a:rPr lang="en-US" sz="800" dirty="0" err="1"/>
              <a:t>Cogburn</a:t>
            </a:r>
            <a:r>
              <a:rPr lang="en-US" sz="800" dirty="0"/>
              <a:t>, 2022)</a:t>
            </a:r>
            <a:r>
              <a:rPr lang="en-US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.. Change continues, Able to successfully manage triggers</a:t>
            </a:r>
          </a:p>
        </p:txBody>
      </p:sp>
    </p:spTree>
    <p:extLst>
      <p:ext uri="{BB962C8B-B14F-4D97-AF65-F5344CB8AC3E}">
        <p14:creationId xmlns:p14="http://schemas.microsoft.com/office/powerpoint/2010/main" val="729839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Connection: MI &amp; TTM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1855" y="1708727"/>
            <a:ext cx="8728363" cy="5149273"/>
          </a:xfrm>
        </p:spPr>
        <p:txBody>
          <a:bodyPr/>
          <a:lstStyle/>
          <a:p>
            <a:r>
              <a:rPr lang="en-US" dirty="0"/>
              <a:t>MI Techniques Facilitate the Development of Intrinsic Motivation for Change</a:t>
            </a:r>
          </a:p>
          <a:p>
            <a:r>
              <a:rPr lang="en-US" dirty="0"/>
              <a:t>MI is built on Individuals being at Different Stages of Awareness and Motivation for Change</a:t>
            </a:r>
          </a:p>
          <a:p>
            <a:r>
              <a:rPr lang="en-US" dirty="0"/>
              <a:t>Utilizing the TTM Model Provides a Model for Level or Stage of Readiness to Accept and Work toward Change</a:t>
            </a:r>
          </a:p>
          <a:p>
            <a:endParaRPr lang="en-US" sz="1050" dirty="0"/>
          </a:p>
          <a:p>
            <a:pPr marL="0" indent="0">
              <a:buNone/>
            </a:pPr>
            <a:r>
              <a:rPr lang="en-US" sz="1200" dirty="0"/>
              <a:t>                                                                            (Oxford Treatment Center, 2022;  </a:t>
            </a:r>
            <a:r>
              <a:rPr lang="en-US" sz="1200" dirty="0" err="1"/>
              <a:t>Rollnick</a:t>
            </a:r>
            <a:r>
              <a:rPr lang="en-US" sz="1200" dirty="0"/>
              <a:t> &amp; Miller, 2012)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19273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Interviewing: the Four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99491"/>
            <a:ext cx="8589818" cy="5033818"/>
          </a:xfrm>
        </p:spPr>
        <p:txBody>
          <a:bodyPr/>
          <a:lstStyle/>
          <a:p>
            <a:r>
              <a:rPr lang="en-US" sz="2800" dirty="0"/>
              <a:t>Engaging</a:t>
            </a:r>
          </a:p>
          <a:p>
            <a:pPr marL="0" indent="0">
              <a:buNone/>
            </a:pPr>
            <a:r>
              <a:rPr lang="en-US" sz="2400" dirty="0"/>
              <a:t>	..</a:t>
            </a:r>
            <a:r>
              <a:rPr lang="en-US" sz="2000" dirty="0"/>
              <a:t>Build rapport, reduce potential for defensiveness</a:t>
            </a:r>
          </a:p>
          <a:p>
            <a:pPr marL="0" indent="0">
              <a:buNone/>
            </a:pPr>
            <a:r>
              <a:rPr lang="en-US" sz="2000" dirty="0"/>
              <a:t>	.. Active &amp; reflective listening</a:t>
            </a:r>
          </a:p>
          <a:p>
            <a:r>
              <a:rPr lang="en-US" sz="2800" dirty="0"/>
              <a:t>Focusing</a:t>
            </a:r>
          </a:p>
          <a:p>
            <a:pPr marL="0" indent="0">
              <a:buNone/>
            </a:pPr>
            <a:r>
              <a:rPr lang="en-US" sz="2000" dirty="0"/>
              <a:t>	..  Work with client to identify and clarify direction and goal </a:t>
            </a:r>
          </a:p>
          <a:p>
            <a:r>
              <a:rPr lang="en-US" sz="2800" dirty="0"/>
              <a:t>Evoking</a:t>
            </a:r>
          </a:p>
          <a:p>
            <a:pPr marL="0" indent="0">
              <a:buNone/>
            </a:pPr>
            <a:r>
              <a:rPr lang="en-US" sz="2000" dirty="0"/>
              <a:t>	.. Build on and guide client’s motivation toward change; “Change Talk”</a:t>
            </a:r>
          </a:p>
          <a:p>
            <a:r>
              <a:rPr lang="en-US" sz="2800" dirty="0"/>
              <a:t>Planning </a:t>
            </a:r>
          </a:p>
          <a:p>
            <a:pPr marL="0" indent="0">
              <a:buNone/>
            </a:pPr>
            <a:r>
              <a:rPr lang="en-US" sz="2000" dirty="0"/>
              <a:t>	.. Foster commitment to change &amp; build of specific plan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1000" dirty="0"/>
              <a:t>(State of Colorado. Division of Criminal Justice, </a:t>
            </a:r>
            <a:r>
              <a:rPr lang="en-US" sz="1000" dirty="0" err="1"/>
              <a:t>n.d.</a:t>
            </a:r>
            <a:r>
              <a:rPr lang="en-US" sz="1000" dirty="0"/>
              <a:t>).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54442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4B83EBD1BF7348AF26F4F99E3C0329" ma:contentTypeVersion="14" ma:contentTypeDescription="Create a new document." ma:contentTypeScope="" ma:versionID="401b710dd9c9a9ec19ef352184d7c060">
  <xsd:schema xmlns:xsd="http://www.w3.org/2001/XMLSchema" xmlns:xs="http://www.w3.org/2001/XMLSchema" xmlns:p="http://schemas.microsoft.com/office/2006/metadata/properties" xmlns:ns3="0ef2b458-7208-4704-a84f-9d0a09ab4af1" xmlns:ns4="3f62a1f2-88c7-4816-8975-8a8917287f3f" targetNamespace="http://schemas.microsoft.com/office/2006/metadata/properties" ma:root="true" ma:fieldsID="ff2120f41884272e517950b072cc507b" ns3:_="" ns4:_="">
    <xsd:import namespace="0ef2b458-7208-4704-a84f-9d0a09ab4af1"/>
    <xsd:import namespace="3f62a1f2-88c7-4816-8975-8a8917287f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f2b458-7208-4704-a84f-9d0a09ab4a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2a1f2-88c7-4816-8975-8a8917287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CCD5AB-6DC9-436F-AFAC-397435595D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f2b458-7208-4704-a84f-9d0a09ab4af1"/>
    <ds:schemaRef ds:uri="3f62a1f2-88c7-4816-8975-8a8917287f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DC4EE7-F76D-448C-9213-D1B39AFB63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D0BD8A-7F44-4D95-A6B1-5B7FED317EA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13233</TotalTime>
  <Words>2860</Words>
  <Application>Microsoft Office PowerPoint</Application>
  <PresentationFormat>Widescreen</PresentationFormat>
  <Paragraphs>276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Times New Roman</vt:lpstr>
      <vt:lpstr>Office Theme</vt:lpstr>
      <vt:lpstr>Emotional Intelligence &amp; Motivational Interviewing: Essentials for Nurses</vt:lpstr>
      <vt:lpstr>PowerPoint Presentation</vt:lpstr>
      <vt:lpstr>In Case You Were Asking…</vt:lpstr>
      <vt:lpstr>Motivational Interviewing …a Snapshot</vt:lpstr>
      <vt:lpstr>Why MI?</vt:lpstr>
      <vt:lpstr>Why MI?</vt:lpstr>
      <vt:lpstr>MI &amp; The Stages of Change</vt:lpstr>
      <vt:lpstr>The Connection: MI &amp; TTM</vt:lpstr>
      <vt:lpstr>Motivational Interviewing: the Four Techniques</vt:lpstr>
      <vt:lpstr>Engaging “Do’s”</vt:lpstr>
      <vt:lpstr>Focusing “Do’s”</vt:lpstr>
      <vt:lpstr>Evoking “Do’s”</vt:lpstr>
      <vt:lpstr>Planning “Do’s”</vt:lpstr>
      <vt:lpstr>EI: The Scoop…Resiliency, Communication, &amp;  Self-Efficacy</vt:lpstr>
      <vt:lpstr>The Emotional Intelligence (EI) “factor” in MI Skill</vt:lpstr>
      <vt:lpstr>EI/MI &amp; Nursing</vt:lpstr>
      <vt:lpstr>The Four Quadrants of EI</vt:lpstr>
      <vt:lpstr> The Four Quadrants of EI Chart (Riopel, 2019)                </vt:lpstr>
      <vt:lpstr>EI Training</vt:lpstr>
      <vt:lpstr>EI Training </vt:lpstr>
      <vt:lpstr>Your MI Toolkit: Growing Your EI</vt:lpstr>
      <vt:lpstr>Your MI Toolkit: Growing Your EI</vt:lpstr>
      <vt:lpstr>Your MI Toolkit: Growing Your EI</vt:lpstr>
      <vt:lpstr>Learn New Skills</vt:lpstr>
      <vt:lpstr>My EI – MI Growth Plan</vt:lpstr>
      <vt:lpstr>My EI-MI Growth Plan</vt:lpstr>
      <vt:lpstr>Post-test Survey Link</vt:lpstr>
      <vt:lpstr>Evaluation Survey Link</vt:lpstr>
      <vt:lpstr>References</vt:lpstr>
      <vt:lpstr>References</vt:lpstr>
      <vt:lpstr>References</vt:lpstr>
      <vt:lpstr>Instructions for CNE Certificate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Burbach, Andrea</cp:lastModifiedBy>
  <cp:revision>603</cp:revision>
  <cp:lastPrinted>2022-06-28T18:44:34Z</cp:lastPrinted>
  <dcterms:created xsi:type="dcterms:W3CDTF">2013-10-01T12:47:37Z</dcterms:created>
  <dcterms:modified xsi:type="dcterms:W3CDTF">2022-09-22T17:05:58Z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0x010100B94B83EBD1BF7348AF26F4F99E3C0329</vt:lpwstr>
  </property>
</Properties>
</file>